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sldIdLst>
    <p:sldId id="298" r:id="rId5"/>
    <p:sldId id="300" r:id="rId6"/>
    <p:sldId id="301" r:id="rId7"/>
    <p:sldId id="304" r:id="rId8"/>
    <p:sldId id="305" r:id="rId9"/>
    <p:sldId id="306" r:id="rId10"/>
    <p:sldId id="318" r:id="rId11"/>
    <p:sldId id="309" r:id="rId12"/>
    <p:sldId id="310" r:id="rId13"/>
    <p:sldId id="307" r:id="rId14"/>
    <p:sldId id="308" r:id="rId15"/>
    <p:sldId id="311" r:id="rId16"/>
    <p:sldId id="312" r:id="rId17"/>
    <p:sldId id="313" r:id="rId18"/>
    <p:sldId id="314" r:id="rId19"/>
    <p:sldId id="315" r:id="rId20"/>
    <p:sldId id="316" r:id="rId21"/>
    <p:sldId id="317" r:id="rId22"/>
    <p:sldId id="319" r:id="rId23"/>
    <p:sldId id="320" r:id="rId24"/>
    <p:sldId id="321" r:id="rId25"/>
    <p:sldId id="322" r:id="rId26"/>
    <p:sldId id="323" r:id="rId27"/>
    <p:sldId id="324" r:id="rId28"/>
    <p:sldId id="325" r:id="rId29"/>
    <p:sldId id="326" r:id="rId30"/>
    <p:sldId id="327" r:id="rId31"/>
    <p:sldId id="328" r:id="rId32"/>
    <p:sldId id="329" r:id="rId33"/>
    <p:sldId id="330" r:id="rId34"/>
    <p:sldId id="331" r:id="rId35"/>
    <p:sldId id="332" r:id="rId36"/>
    <p:sldId id="333" r:id="rId37"/>
    <p:sldId id="334" r:id="rId38"/>
    <p:sldId id="335" r:id="rId39"/>
    <p:sldId id="336" r:id="rId40"/>
    <p:sldId id="337" r:id="rId41"/>
    <p:sldId id="338" r:id="rId42"/>
    <p:sldId id="339" r:id="rId43"/>
    <p:sldId id="340" r:id="rId44"/>
    <p:sldId id="341" r:id="rId45"/>
    <p:sldId id="342" r:id="rId46"/>
    <p:sldId id="343" r:id="rId47"/>
    <p:sldId id="344" r:id="rId48"/>
    <p:sldId id="345" r:id="rId49"/>
    <p:sldId id="347" r:id="rId50"/>
    <p:sldId id="348" r:id="rId51"/>
    <p:sldId id="349" r:id="rId52"/>
    <p:sldId id="350" r:id="rId53"/>
    <p:sldId id="351" r:id="rId54"/>
    <p:sldId id="352" r:id="rId55"/>
    <p:sldId id="353" r:id="rId56"/>
    <p:sldId id="354" r:id="rId57"/>
    <p:sldId id="355" r:id="rId5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20DB882-50E0-4850-B785-B817621586C8}">
          <p14:sldIdLst>
            <p14:sldId id="298"/>
            <p14:sldId id="300"/>
            <p14:sldId id="301"/>
            <p14:sldId id="304"/>
            <p14:sldId id="305"/>
            <p14:sldId id="306"/>
            <p14:sldId id="318"/>
            <p14:sldId id="309"/>
            <p14:sldId id="310"/>
            <p14:sldId id="307"/>
            <p14:sldId id="308"/>
            <p14:sldId id="311"/>
            <p14:sldId id="312"/>
            <p14:sldId id="313"/>
            <p14:sldId id="314"/>
            <p14:sldId id="315"/>
            <p14:sldId id="316"/>
            <p14:sldId id="317"/>
            <p14:sldId id="319"/>
            <p14:sldId id="320"/>
            <p14:sldId id="321"/>
            <p14:sldId id="322"/>
            <p14:sldId id="323"/>
            <p14:sldId id="324"/>
            <p14:sldId id="325"/>
            <p14:sldId id="326"/>
            <p14:sldId id="327"/>
            <p14:sldId id="328"/>
            <p14:sldId id="329"/>
            <p14:sldId id="330"/>
            <p14:sldId id="331"/>
            <p14:sldId id="332"/>
            <p14:sldId id="333"/>
            <p14:sldId id="334"/>
            <p14:sldId id="335"/>
            <p14:sldId id="336"/>
            <p14:sldId id="337"/>
            <p14:sldId id="338"/>
            <p14:sldId id="339"/>
            <p14:sldId id="340"/>
            <p14:sldId id="341"/>
            <p14:sldId id="342"/>
            <p14:sldId id="343"/>
            <p14:sldId id="344"/>
            <p14:sldId id="345"/>
            <p14:sldId id="347"/>
            <p14:sldId id="348"/>
            <p14:sldId id="349"/>
            <p14:sldId id="350"/>
            <p14:sldId id="351"/>
            <p14:sldId id="352"/>
            <p14:sldId id="353"/>
            <p14:sldId id="354"/>
            <p14:sldId id="35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F3EB2"/>
    <a:srgbClr val="FF9933"/>
    <a:srgbClr val="F2D89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054" autoAdjust="0"/>
    <p:restoredTop sz="94619" autoAdjust="0"/>
  </p:normalViewPr>
  <p:slideViewPr>
    <p:cSldViewPr snapToGrid="0">
      <p:cViewPr varScale="1">
        <p:scale>
          <a:sx n="81" d="100"/>
          <a:sy n="81" d="100"/>
        </p:scale>
        <p:origin x="-106" y="125"/>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5" Type="http://schemas.openxmlformats.org/officeDocument/2006/relationships/slide" Target="slides/slide1.xml"/><Relationship Id="rId61" Type="http://schemas.openxmlformats.org/officeDocument/2006/relationships/theme" Target="theme/theme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23D8FC8-CBBA-4AC7-A88E-B5DB76E604B0}" type="doc">
      <dgm:prSet loTypeId="urn:microsoft.com/office/officeart/2005/8/layout/default" loCatId="list" qsTypeId="urn:microsoft.com/office/officeart/2005/8/quickstyle/simple1" qsCatId="simple" csTypeId="urn:microsoft.com/office/officeart/2005/8/colors/colorful4" csCatId="colorful" phldr="1"/>
      <dgm:spPr/>
      <dgm:t>
        <a:bodyPr/>
        <a:lstStyle/>
        <a:p>
          <a:endParaRPr lang="en-IN"/>
        </a:p>
      </dgm:t>
    </dgm:pt>
    <dgm:pt modelId="{D976B4DF-B953-4B69-BA6F-03F0B7E99530}">
      <dgm:prSet phldrT="[Text]"/>
      <dgm:spPr/>
      <dgm:t>
        <a:bodyPr/>
        <a:lstStyle/>
        <a:p>
          <a:r>
            <a:rPr lang="en-US" dirty="0"/>
            <a:t>Introduction</a:t>
          </a:r>
          <a:endParaRPr lang="en-IN" dirty="0"/>
        </a:p>
      </dgm:t>
    </dgm:pt>
    <dgm:pt modelId="{22A80B93-2829-409E-8476-D2267D826E52}" type="parTrans" cxnId="{9A851C67-0CCD-4CB8-AB57-1136F326C9C9}">
      <dgm:prSet/>
      <dgm:spPr/>
      <dgm:t>
        <a:bodyPr/>
        <a:lstStyle/>
        <a:p>
          <a:endParaRPr lang="en-IN"/>
        </a:p>
      </dgm:t>
    </dgm:pt>
    <dgm:pt modelId="{1A8BC745-A2F8-4790-8FC3-D59BD3C359DE}" type="sibTrans" cxnId="{9A851C67-0CCD-4CB8-AB57-1136F326C9C9}">
      <dgm:prSet/>
      <dgm:spPr/>
      <dgm:t>
        <a:bodyPr/>
        <a:lstStyle/>
        <a:p>
          <a:endParaRPr lang="en-IN"/>
        </a:p>
      </dgm:t>
    </dgm:pt>
    <dgm:pt modelId="{91CDCF0A-DA71-4260-8C2E-47CF88424A0A}">
      <dgm:prSet/>
      <dgm:spPr/>
      <dgm:t>
        <a:bodyPr/>
        <a:lstStyle/>
        <a:p>
          <a:r>
            <a:rPr lang="en-IN" dirty="0"/>
            <a:t>Goals and Objectives</a:t>
          </a:r>
        </a:p>
      </dgm:t>
    </dgm:pt>
    <dgm:pt modelId="{0A8BEA78-A53A-4652-84A0-172BB57501E6}" type="parTrans" cxnId="{5B8BA924-F23A-4A1E-AA09-32A3B03D3ADE}">
      <dgm:prSet/>
      <dgm:spPr/>
      <dgm:t>
        <a:bodyPr/>
        <a:lstStyle/>
        <a:p>
          <a:endParaRPr lang="en-IN"/>
        </a:p>
      </dgm:t>
    </dgm:pt>
    <dgm:pt modelId="{F5261C2F-40FF-4412-9D5B-3172F847CCB8}" type="sibTrans" cxnId="{5B8BA924-F23A-4A1E-AA09-32A3B03D3ADE}">
      <dgm:prSet/>
      <dgm:spPr/>
      <dgm:t>
        <a:bodyPr/>
        <a:lstStyle/>
        <a:p>
          <a:endParaRPr lang="en-IN"/>
        </a:p>
      </dgm:t>
    </dgm:pt>
    <dgm:pt modelId="{774A3194-ED5E-485D-B787-5801A2BD9DCF}">
      <dgm:prSet/>
      <dgm:spPr/>
      <dgm:t>
        <a:bodyPr/>
        <a:lstStyle/>
        <a:p>
          <a:r>
            <a:rPr lang="en-IN" dirty="0"/>
            <a:t>Preliminary Research </a:t>
          </a:r>
        </a:p>
      </dgm:t>
    </dgm:pt>
    <dgm:pt modelId="{08E76D43-F281-44CB-A281-18CD494EF419}" type="parTrans" cxnId="{1969A9C8-D28F-40DD-B11C-A1BC03464E4C}">
      <dgm:prSet/>
      <dgm:spPr/>
      <dgm:t>
        <a:bodyPr/>
        <a:lstStyle/>
        <a:p>
          <a:endParaRPr lang="en-IN"/>
        </a:p>
      </dgm:t>
    </dgm:pt>
    <dgm:pt modelId="{B8539291-CB5C-465D-AED3-DD4BFFB39399}" type="sibTrans" cxnId="{1969A9C8-D28F-40DD-B11C-A1BC03464E4C}">
      <dgm:prSet/>
      <dgm:spPr/>
      <dgm:t>
        <a:bodyPr/>
        <a:lstStyle/>
        <a:p>
          <a:endParaRPr lang="en-IN"/>
        </a:p>
      </dgm:t>
    </dgm:pt>
    <dgm:pt modelId="{A03C7FAD-CD2F-4063-B8B7-CCB90EBD689F}">
      <dgm:prSet/>
      <dgm:spPr/>
      <dgm:t>
        <a:bodyPr/>
        <a:lstStyle/>
        <a:p>
          <a:r>
            <a:rPr lang="en-IN" dirty="0"/>
            <a:t>Secondary Research</a:t>
          </a:r>
        </a:p>
      </dgm:t>
    </dgm:pt>
    <dgm:pt modelId="{97303B3F-E190-4C5D-9460-9B1A67CA980E}" type="parTrans" cxnId="{ADCFF25B-945C-428D-846B-607CFBA2BE25}">
      <dgm:prSet/>
      <dgm:spPr/>
      <dgm:t>
        <a:bodyPr/>
        <a:lstStyle/>
        <a:p>
          <a:endParaRPr lang="en-IN"/>
        </a:p>
      </dgm:t>
    </dgm:pt>
    <dgm:pt modelId="{3F17F86B-E9D0-46B1-9F81-3B9BD45F25D8}" type="sibTrans" cxnId="{ADCFF25B-945C-428D-846B-607CFBA2BE25}">
      <dgm:prSet/>
      <dgm:spPr/>
      <dgm:t>
        <a:bodyPr/>
        <a:lstStyle/>
        <a:p>
          <a:endParaRPr lang="en-IN"/>
        </a:p>
      </dgm:t>
    </dgm:pt>
    <dgm:pt modelId="{3D77DD92-057A-45E5-B721-F625411AEBD0}">
      <dgm:prSet/>
      <dgm:spPr/>
      <dgm:t>
        <a:bodyPr/>
        <a:lstStyle/>
        <a:p>
          <a:r>
            <a:rPr lang="en-IN"/>
            <a:t>Insights and Recommendation</a:t>
          </a:r>
        </a:p>
      </dgm:t>
    </dgm:pt>
    <dgm:pt modelId="{E8F69B2A-98AE-4C2C-9675-C747D3C1A04E}" type="parTrans" cxnId="{C3DEFC2E-278B-4F24-8AF8-D398E20EA73B}">
      <dgm:prSet/>
      <dgm:spPr/>
      <dgm:t>
        <a:bodyPr/>
        <a:lstStyle/>
        <a:p>
          <a:endParaRPr lang="en-IN"/>
        </a:p>
      </dgm:t>
    </dgm:pt>
    <dgm:pt modelId="{3767ADED-C3DA-4AD0-A490-5A7A8719B083}" type="sibTrans" cxnId="{C3DEFC2E-278B-4F24-8AF8-D398E20EA73B}">
      <dgm:prSet/>
      <dgm:spPr/>
      <dgm:t>
        <a:bodyPr/>
        <a:lstStyle/>
        <a:p>
          <a:endParaRPr lang="en-IN"/>
        </a:p>
      </dgm:t>
    </dgm:pt>
    <dgm:pt modelId="{F8140F58-2E6D-4029-BB42-257704CCE1F2}" type="pres">
      <dgm:prSet presAssocID="{D23D8FC8-CBBA-4AC7-A88E-B5DB76E604B0}" presName="diagram" presStyleCnt="0">
        <dgm:presLayoutVars>
          <dgm:dir/>
          <dgm:resizeHandles val="exact"/>
        </dgm:presLayoutVars>
      </dgm:prSet>
      <dgm:spPr/>
    </dgm:pt>
    <dgm:pt modelId="{8EF6DBA4-90E2-4718-89A5-3FAEDCA9FB7F}" type="pres">
      <dgm:prSet presAssocID="{D976B4DF-B953-4B69-BA6F-03F0B7E99530}" presName="node" presStyleLbl="node1" presStyleIdx="0" presStyleCnt="5">
        <dgm:presLayoutVars>
          <dgm:bulletEnabled val="1"/>
        </dgm:presLayoutVars>
      </dgm:prSet>
      <dgm:spPr/>
    </dgm:pt>
    <dgm:pt modelId="{EE746014-F0E6-406C-ADA2-DD2A4D9D184F}" type="pres">
      <dgm:prSet presAssocID="{1A8BC745-A2F8-4790-8FC3-D59BD3C359DE}" presName="sibTrans" presStyleCnt="0"/>
      <dgm:spPr/>
    </dgm:pt>
    <dgm:pt modelId="{8674E4BA-4250-4EF1-A0A1-8C7A9DDCD107}" type="pres">
      <dgm:prSet presAssocID="{91CDCF0A-DA71-4260-8C2E-47CF88424A0A}" presName="node" presStyleLbl="node1" presStyleIdx="1" presStyleCnt="5">
        <dgm:presLayoutVars>
          <dgm:bulletEnabled val="1"/>
        </dgm:presLayoutVars>
      </dgm:prSet>
      <dgm:spPr/>
    </dgm:pt>
    <dgm:pt modelId="{C5814D4F-1BEC-47E8-AA35-9D60A2F48C53}" type="pres">
      <dgm:prSet presAssocID="{F5261C2F-40FF-4412-9D5B-3172F847CCB8}" presName="sibTrans" presStyleCnt="0"/>
      <dgm:spPr/>
    </dgm:pt>
    <dgm:pt modelId="{2808BE93-BDB2-4131-95EC-02B985CFE484}" type="pres">
      <dgm:prSet presAssocID="{774A3194-ED5E-485D-B787-5801A2BD9DCF}" presName="node" presStyleLbl="node1" presStyleIdx="2" presStyleCnt="5">
        <dgm:presLayoutVars>
          <dgm:bulletEnabled val="1"/>
        </dgm:presLayoutVars>
      </dgm:prSet>
      <dgm:spPr/>
    </dgm:pt>
    <dgm:pt modelId="{D02B394C-0A2A-4ADF-98BF-1CB368C03A86}" type="pres">
      <dgm:prSet presAssocID="{B8539291-CB5C-465D-AED3-DD4BFFB39399}" presName="sibTrans" presStyleCnt="0"/>
      <dgm:spPr/>
    </dgm:pt>
    <dgm:pt modelId="{E37139FE-FB0E-467D-90F9-F68F1B9BAADC}" type="pres">
      <dgm:prSet presAssocID="{A03C7FAD-CD2F-4063-B8B7-CCB90EBD689F}" presName="node" presStyleLbl="node1" presStyleIdx="3" presStyleCnt="5">
        <dgm:presLayoutVars>
          <dgm:bulletEnabled val="1"/>
        </dgm:presLayoutVars>
      </dgm:prSet>
      <dgm:spPr/>
    </dgm:pt>
    <dgm:pt modelId="{00BF27BC-A836-44BB-A6CE-F121F828EB7B}" type="pres">
      <dgm:prSet presAssocID="{3F17F86B-E9D0-46B1-9F81-3B9BD45F25D8}" presName="sibTrans" presStyleCnt="0"/>
      <dgm:spPr/>
    </dgm:pt>
    <dgm:pt modelId="{11AB59C8-6000-4616-A5A4-1A45BAEC3FEB}" type="pres">
      <dgm:prSet presAssocID="{3D77DD92-057A-45E5-B721-F625411AEBD0}" presName="node" presStyleLbl="node1" presStyleIdx="4" presStyleCnt="5">
        <dgm:presLayoutVars>
          <dgm:bulletEnabled val="1"/>
        </dgm:presLayoutVars>
      </dgm:prSet>
      <dgm:spPr/>
    </dgm:pt>
  </dgm:ptLst>
  <dgm:cxnLst>
    <dgm:cxn modelId="{712EDE20-D747-4F95-934F-A80DE60F85C1}" type="presOf" srcId="{A03C7FAD-CD2F-4063-B8B7-CCB90EBD689F}" destId="{E37139FE-FB0E-467D-90F9-F68F1B9BAADC}" srcOrd="0" destOrd="0" presId="urn:microsoft.com/office/officeart/2005/8/layout/default"/>
    <dgm:cxn modelId="{5B8BA924-F23A-4A1E-AA09-32A3B03D3ADE}" srcId="{D23D8FC8-CBBA-4AC7-A88E-B5DB76E604B0}" destId="{91CDCF0A-DA71-4260-8C2E-47CF88424A0A}" srcOrd="1" destOrd="0" parTransId="{0A8BEA78-A53A-4652-84A0-172BB57501E6}" sibTransId="{F5261C2F-40FF-4412-9D5B-3172F847CCB8}"/>
    <dgm:cxn modelId="{C3DEFC2E-278B-4F24-8AF8-D398E20EA73B}" srcId="{D23D8FC8-CBBA-4AC7-A88E-B5DB76E604B0}" destId="{3D77DD92-057A-45E5-B721-F625411AEBD0}" srcOrd="4" destOrd="0" parTransId="{E8F69B2A-98AE-4C2C-9675-C747D3C1A04E}" sibTransId="{3767ADED-C3DA-4AD0-A490-5A7A8719B083}"/>
    <dgm:cxn modelId="{ADCFF25B-945C-428D-846B-607CFBA2BE25}" srcId="{D23D8FC8-CBBA-4AC7-A88E-B5DB76E604B0}" destId="{A03C7FAD-CD2F-4063-B8B7-CCB90EBD689F}" srcOrd="3" destOrd="0" parTransId="{97303B3F-E190-4C5D-9460-9B1A67CA980E}" sibTransId="{3F17F86B-E9D0-46B1-9F81-3B9BD45F25D8}"/>
    <dgm:cxn modelId="{9A851C67-0CCD-4CB8-AB57-1136F326C9C9}" srcId="{D23D8FC8-CBBA-4AC7-A88E-B5DB76E604B0}" destId="{D976B4DF-B953-4B69-BA6F-03F0B7E99530}" srcOrd="0" destOrd="0" parTransId="{22A80B93-2829-409E-8476-D2267D826E52}" sibTransId="{1A8BC745-A2F8-4790-8FC3-D59BD3C359DE}"/>
    <dgm:cxn modelId="{F600A96E-7395-46FA-9A61-98B5CF6D14DD}" type="presOf" srcId="{3D77DD92-057A-45E5-B721-F625411AEBD0}" destId="{11AB59C8-6000-4616-A5A4-1A45BAEC3FEB}" srcOrd="0" destOrd="0" presId="urn:microsoft.com/office/officeart/2005/8/layout/default"/>
    <dgm:cxn modelId="{3B3ABD90-1309-4F96-BEA8-425461B8D325}" type="presOf" srcId="{D976B4DF-B953-4B69-BA6F-03F0B7E99530}" destId="{8EF6DBA4-90E2-4718-89A5-3FAEDCA9FB7F}" srcOrd="0" destOrd="0" presId="urn:microsoft.com/office/officeart/2005/8/layout/default"/>
    <dgm:cxn modelId="{95C1A7B8-487F-4372-9E0C-C5BEEF23FFB4}" type="presOf" srcId="{D23D8FC8-CBBA-4AC7-A88E-B5DB76E604B0}" destId="{F8140F58-2E6D-4029-BB42-257704CCE1F2}" srcOrd="0" destOrd="0" presId="urn:microsoft.com/office/officeart/2005/8/layout/default"/>
    <dgm:cxn modelId="{F2BFAFC1-1937-4C72-A566-21F6E8D9E8A0}" type="presOf" srcId="{774A3194-ED5E-485D-B787-5801A2BD9DCF}" destId="{2808BE93-BDB2-4131-95EC-02B985CFE484}" srcOrd="0" destOrd="0" presId="urn:microsoft.com/office/officeart/2005/8/layout/default"/>
    <dgm:cxn modelId="{1969A9C8-D28F-40DD-B11C-A1BC03464E4C}" srcId="{D23D8FC8-CBBA-4AC7-A88E-B5DB76E604B0}" destId="{774A3194-ED5E-485D-B787-5801A2BD9DCF}" srcOrd="2" destOrd="0" parTransId="{08E76D43-F281-44CB-A281-18CD494EF419}" sibTransId="{B8539291-CB5C-465D-AED3-DD4BFFB39399}"/>
    <dgm:cxn modelId="{566731E7-B60C-49D4-8D30-1B551C82C4C5}" type="presOf" srcId="{91CDCF0A-DA71-4260-8C2E-47CF88424A0A}" destId="{8674E4BA-4250-4EF1-A0A1-8C7A9DDCD107}" srcOrd="0" destOrd="0" presId="urn:microsoft.com/office/officeart/2005/8/layout/default"/>
    <dgm:cxn modelId="{B8F2D9D6-53BD-46D7-A20E-12EDDB6E3008}" type="presParOf" srcId="{F8140F58-2E6D-4029-BB42-257704CCE1F2}" destId="{8EF6DBA4-90E2-4718-89A5-3FAEDCA9FB7F}" srcOrd="0" destOrd="0" presId="urn:microsoft.com/office/officeart/2005/8/layout/default"/>
    <dgm:cxn modelId="{8C5F6A7A-FE8E-4E33-8CAA-2369E17646CD}" type="presParOf" srcId="{F8140F58-2E6D-4029-BB42-257704CCE1F2}" destId="{EE746014-F0E6-406C-ADA2-DD2A4D9D184F}" srcOrd="1" destOrd="0" presId="urn:microsoft.com/office/officeart/2005/8/layout/default"/>
    <dgm:cxn modelId="{5FF1B41D-F857-4DD3-A379-0D1CF44F9616}" type="presParOf" srcId="{F8140F58-2E6D-4029-BB42-257704CCE1F2}" destId="{8674E4BA-4250-4EF1-A0A1-8C7A9DDCD107}" srcOrd="2" destOrd="0" presId="urn:microsoft.com/office/officeart/2005/8/layout/default"/>
    <dgm:cxn modelId="{C5BBA2BA-D3FF-4214-9EFD-B8EDD66BA132}" type="presParOf" srcId="{F8140F58-2E6D-4029-BB42-257704CCE1F2}" destId="{C5814D4F-1BEC-47E8-AA35-9D60A2F48C53}" srcOrd="3" destOrd="0" presId="urn:microsoft.com/office/officeart/2005/8/layout/default"/>
    <dgm:cxn modelId="{EC0CC0F7-F496-4134-BCBD-86F0064978F3}" type="presParOf" srcId="{F8140F58-2E6D-4029-BB42-257704CCE1F2}" destId="{2808BE93-BDB2-4131-95EC-02B985CFE484}" srcOrd="4" destOrd="0" presId="urn:microsoft.com/office/officeart/2005/8/layout/default"/>
    <dgm:cxn modelId="{990926D3-4162-4FE2-ABF8-1B499396C0CB}" type="presParOf" srcId="{F8140F58-2E6D-4029-BB42-257704CCE1F2}" destId="{D02B394C-0A2A-4ADF-98BF-1CB368C03A86}" srcOrd="5" destOrd="0" presId="urn:microsoft.com/office/officeart/2005/8/layout/default"/>
    <dgm:cxn modelId="{CDDB1B07-4DBD-468C-BE2A-DF96DA517F64}" type="presParOf" srcId="{F8140F58-2E6D-4029-BB42-257704CCE1F2}" destId="{E37139FE-FB0E-467D-90F9-F68F1B9BAADC}" srcOrd="6" destOrd="0" presId="urn:microsoft.com/office/officeart/2005/8/layout/default"/>
    <dgm:cxn modelId="{0F5437E4-4B7D-41F8-AD81-C800501D0FC9}" type="presParOf" srcId="{F8140F58-2E6D-4029-BB42-257704CCE1F2}" destId="{00BF27BC-A836-44BB-A6CE-F121F828EB7B}" srcOrd="7" destOrd="0" presId="urn:microsoft.com/office/officeart/2005/8/layout/default"/>
    <dgm:cxn modelId="{2A5BDD9D-5B39-4741-8FD5-6F8331C01013}" type="presParOf" srcId="{F8140F58-2E6D-4029-BB42-257704CCE1F2}" destId="{11AB59C8-6000-4616-A5A4-1A45BAEC3FEB}" srcOrd="8"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27BCA8A-2A7E-477F-8F66-7CD898276EFE}" type="doc">
      <dgm:prSet loTypeId="urn:microsoft.com/office/officeart/2005/8/layout/chevron2" loCatId="list" qsTypeId="urn:microsoft.com/office/officeart/2005/8/quickstyle/3d3" qsCatId="3D" csTypeId="urn:microsoft.com/office/officeart/2005/8/colors/accent1_2" csCatId="accent1" phldr="1"/>
      <dgm:spPr/>
      <dgm:t>
        <a:bodyPr/>
        <a:lstStyle/>
        <a:p>
          <a:endParaRPr lang="en-IN"/>
        </a:p>
      </dgm:t>
    </dgm:pt>
    <dgm:pt modelId="{D1B38F23-2116-452A-8B98-D90C5C62245E}">
      <dgm:prSet phldrT="[Text]"/>
      <dgm:spPr/>
      <dgm:t>
        <a:bodyPr/>
        <a:lstStyle/>
        <a:p>
          <a:r>
            <a:rPr lang="en-US" dirty="0"/>
            <a:t>1</a:t>
          </a:r>
          <a:endParaRPr lang="en-IN" dirty="0"/>
        </a:p>
      </dgm:t>
    </dgm:pt>
    <dgm:pt modelId="{56C8FF66-C043-426B-9138-A652E6A96357}" type="parTrans" cxnId="{D153D322-C631-44DB-8DA8-BFC00A7BAE29}">
      <dgm:prSet/>
      <dgm:spPr/>
      <dgm:t>
        <a:bodyPr/>
        <a:lstStyle/>
        <a:p>
          <a:endParaRPr lang="en-IN"/>
        </a:p>
      </dgm:t>
    </dgm:pt>
    <dgm:pt modelId="{BD0C6291-95A7-488B-83FF-2F1BD5359200}" type="sibTrans" cxnId="{D153D322-C631-44DB-8DA8-BFC00A7BAE29}">
      <dgm:prSet/>
      <dgm:spPr/>
      <dgm:t>
        <a:bodyPr/>
        <a:lstStyle/>
        <a:p>
          <a:endParaRPr lang="en-IN"/>
        </a:p>
      </dgm:t>
    </dgm:pt>
    <dgm:pt modelId="{F400DE48-E88B-480C-B565-F09B927DA760}">
      <dgm:prSet phldrT="[Text]"/>
      <dgm:spPr>
        <a:noFill/>
        <a:effectLst>
          <a:glow rad="139700">
            <a:schemeClr val="accent2">
              <a:satMod val="175000"/>
              <a:alpha val="40000"/>
            </a:schemeClr>
          </a:glow>
        </a:effectLst>
      </dgm:spPr>
      <dgm:t>
        <a:bodyPr/>
        <a:lstStyle/>
        <a:p>
          <a:r>
            <a:rPr lang="en-IN" b="1" dirty="0">
              <a:solidFill>
                <a:schemeClr val="tx1"/>
              </a:solidFill>
            </a:rPr>
            <a:t>T-Hub (Innovation Ecosystem)</a:t>
          </a:r>
          <a:endParaRPr lang="en-IN" dirty="0">
            <a:solidFill>
              <a:schemeClr val="tx1"/>
            </a:solidFill>
          </a:endParaRPr>
        </a:p>
      </dgm:t>
    </dgm:pt>
    <dgm:pt modelId="{12B02BE8-E738-4934-A65A-0E11EE5ED888}" type="parTrans" cxnId="{6E5D6AFC-C8D9-4607-9A27-F4CA10527435}">
      <dgm:prSet/>
      <dgm:spPr/>
      <dgm:t>
        <a:bodyPr/>
        <a:lstStyle/>
        <a:p>
          <a:endParaRPr lang="en-IN"/>
        </a:p>
      </dgm:t>
    </dgm:pt>
    <dgm:pt modelId="{249A8500-CA4E-4FC2-8516-E5B27D236D98}" type="sibTrans" cxnId="{6E5D6AFC-C8D9-4607-9A27-F4CA10527435}">
      <dgm:prSet/>
      <dgm:spPr/>
      <dgm:t>
        <a:bodyPr/>
        <a:lstStyle/>
        <a:p>
          <a:endParaRPr lang="en-IN"/>
        </a:p>
      </dgm:t>
    </dgm:pt>
    <dgm:pt modelId="{7EC66F1F-ED09-4A09-ACE2-A9650C10C5CF}">
      <dgm:prSet phldrT="[Text]"/>
      <dgm:spPr/>
      <dgm:t>
        <a:bodyPr/>
        <a:lstStyle/>
        <a:p>
          <a:r>
            <a:rPr lang="en-US" dirty="0"/>
            <a:t>3</a:t>
          </a:r>
          <a:endParaRPr lang="en-IN" dirty="0"/>
        </a:p>
      </dgm:t>
    </dgm:pt>
    <dgm:pt modelId="{258D4548-3E16-4EB1-8BE7-8183875EA39D}" type="parTrans" cxnId="{23A9F64A-FAA9-4953-9497-2A830E2217C4}">
      <dgm:prSet/>
      <dgm:spPr/>
      <dgm:t>
        <a:bodyPr/>
        <a:lstStyle/>
        <a:p>
          <a:endParaRPr lang="en-IN"/>
        </a:p>
      </dgm:t>
    </dgm:pt>
    <dgm:pt modelId="{E328216A-F636-4285-B0A4-CEA7FC6789CE}" type="sibTrans" cxnId="{23A9F64A-FAA9-4953-9497-2A830E2217C4}">
      <dgm:prSet/>
      <dgm:spPr/>
      <dgm:t>
        <a:bodyPr/>
        <a:lstStyle/>
        <a:p>
          <a:endParaRPr lang="en-IN"/>
        </a:p>
      </dgm:t>
    </dgm:pt>
    <dgm:pt modelId="{B15A05B4-4D01-46B0-B783-0CA71245FB8B}">
      <dgm:prSet/>
      <dgm:spPr/>
      <dgm:t>
        <a:bodyPr/>
        <a:lstStyle/>
        <a:p>
          <a:r>
            <a:rPr lang="en-US" dirty="0"/>
            <a:t>4</a:t>
          </a:r>
          <a:endParaRPr lang="en-IN" dirty="0"/>
        </a:p>
      </dgm:t>
    </dgm:pt>
    <dgm:pt modelId="{7C76DE7A-380D-46F2-8D0B-FB4BC85D33CC}" type="parTrans" cxnId="{02EDDCDC-810C-4ED3-8D01-41C4CC2E4F66}">
      <dgm:prSet/>
      <dgm:spPr/>
      <dgm:t>
        <a:bodyPr/>
        <a:lstStyle/>
        <a:p>
          <a:endParaRPr lang="en-IN"/>
        </a:p>
      </dgm:t>
    </dgm:pt>
    <dgm:pt modelId="{4561581A-B8C6-4B9D-A305-392FF299DB3A}" type="sibTrans" cxnId="{02EDDCDC-810C-4ED3-8D01-41C4CC2E4F66}">
      <dgm:prSet/>
      <dgm:spPr/>
      <dgm:t>
        <a:bodyPr/>
        <a:lstStyle/>
        <a:p>
          <a:endParaRPr lang="en-IN"/>
        </a:p>
      </dgm:t>
    </dgm:pt>
    <dgm:pt modelId="{E18AA290-A7D3-4D30-AAC1-A7A1A2464E41}">
      <dgm:prSet phldrT="[Text]"/>
      <dgm:spPr/>
      <dgm:t>
        <a:bodyPr/>
        <a:lstStyle/>
        <a:p>
          <a:r>
            <a:rPr lang="en-US" dirty="0"/>
            <a:t>2</a:t>
          </a:r>
          <a:endParaRPr lang="en-IN" dirty="0"/>
        </a:p>
      </dgm:t>
    </dgm:pt>
    <dgm:pt modelId="{16784D08-2E3E-46ED-9ABE-B13D6C1BE586}" type="sibTrans" cxnId="{2D8E6EFD-0286-4BBB-A7A1-2916C007DA1A}">
      <dgm:prSet/>
      <dgm:spPr/>
      <dgm:t>
        <a:bodyPr/>
        <a:lstStyle/>
        <a:p>
          <a:endParaRPr lang="en-IN"/>
        </a:p>
      </dgm:t>
    </dgm:pt>
    <dgm:pt modelId="{C4876130-90A4-4434-8DD4-938F351C28D3}" type="parTrans" cxnId="{2D8E6EFD-0286-4BBB-A7A1-2916C007DA1A}">
      <dgm:prSet/>
      <dgm:spPr/>
      <dgm:t>
        <a:bodyPr/>
        <a:lstStyle/>
        <a:p>
          <a:endParaRPr lang="en-IN"/>
        </a:p>
      </dgm:t>
    </dgm:pt>
    <dgm:pt modelId="{FA410845-9C79-4929-BBB3-72F401701326}">
      <dgm:prSet/>
      <dgm:spPr>
        <a:gradFill rotWithShape="0">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gradFill>
        <a:effectLst>
          <a:glow rad="139700">
            <a:schemeClr val="accent4">
              <a:satMod val="175000"/>
              <a:alpha val="40000"/>
            </a:schemeClr>
          </a:glow>
        </a:effectLst>
      </dgm:spPr>
      <dgm:t>
        <a:bodyPr/>
        <a:lstStyle/>
        <a:p>
          <a:r>
            <a:rPr lang="en-IN" b="1" dirty="0"/>
            <a:t>Telangana Startup Policy</a:t>
          </a:r>
        </a:p>
      </dgm:t>
    </dgm:pt>
    <dgm:pt modelId="{5C6587BD-F8E2-461C-B4AF-188E75B5BFD0}" type="parTrans" cxnId="{BB4DC090-6586-46DE-A950-13D03E9FD939}">
      <dgm:prSet/>
      <dgm:spPr/>
      <dgm:t>
        <a:bodyPr/>
        <a:lstStyle/>
        <a:p>
          <a:endParaRPr lang="en-IN"/>
        </a:p>
      </dgm:t>
    </dgm:pt>
    <dgm:pt modelId="{C0983B8C-FCE3-4311-A7D2-91D516369B16}" type="sibTrans" cxnId="{BB4DC090-6586-46DE-A950-13D03E9FD939}">
      <dgm:prSet/>
      <dgm:spPr/>
      <dgm:t>
        <a:bodyPr/>
        <a:lstStyle/>
        <a:p>
          <a:endParaRPr lang="en-IN"/>
        </a:p>
      </dgm:t>
    </dgm:pt>
    <dgm:pt modelId="{E0C974BB-1E31-4FED-9B0E-AF83492EDD49}">
      <dgm:prSet custT="1"/>
      <dgm:spPr>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a:glow rad="139700">
            <a:schemeClr val="accent3">
              <a:satMod val="175000"/>
              <a:alpha val="40000"/>
            </a:schemeClr>
          </a:glow>
        </a:effectLst>
      </dgm:spPr>
      <dgm:t>
        <a:bodyPr/>
        <a:lstStyle/>
        <a:p>
          <a:r>
            <a:rPr lang="en-IN" sz="2800" b="1" dirty="0"/>
            <a:t>Industrial Policy (TS - </a:t>
          </a:r>
          <a:r>
            <a:rPr lang="en-IN" sz="2800" b="1" dirty="0" err="1"/>
            <a:t>iPASS</a:t>
          </a:r>
          <a:r>
            <a:rPr lang="en-IN" sz="2800" b="1" dirty="0"/>
            <a:t>)</a:t>
          </a:r>
        </a:p>
      </dgm:t>
    </dgm:pt>
    <dgm:pt modelId="{4DF1555A-6AE3-4C67-BDAF-CB732240D32E}" type="parTrans" cxnId="{149B625E-056E-43A4-B3E8-BF122B5B8266}">
      <dgm:prSet/>
      <dgm:spPr/>
      <dgm:t>
        <a:bodyPr/>
        <a:lstStyle/>
        <a:p>
          <a:endParaRPr lang="en-IN"/>
        </a:p>
      </dgm:t>
    </dgm:pt>
    <dgm:pt modelId="{874AF403-64C9-4F1F-B0E7-8E4057B50B8C}" type="sibTrans" cxnId="{149B625E-056E-43A4-B3E8-BF122B5B8266}">
      <dgm:prSet/>
      <dgm:spPr/>
      <dgm:t>
        <a:bodyPr/>
        <a:lstStyle/>
        <a:p>
          <a:endParaRPr lang="en-IN"/>
        </a:p>
      </dgm:t>
    </dgm:pt>
    <dgm:pt modelId="{3BE3B81B-B3D9-4FF4-B0DC-ACE0563A9A00}">
      <dgm:prSet/>
      <dgm:spPr>
        <a:noFill/>
      </dgm:spPr>
      <dgm:t>
        <a:bodyPr/>
        <a:lstStyle/>
        <a:p>
          <a:r>
            <a:rPr lang="en-IN" b="1" dirty="0"/>
            <a:t>Telangana </a:t>
          </a:r>
          <a:r>
            <a:rPr lang="en-IN" b="1" dirty="0" err="1"/>
            <a:t>Palle</a:t>
          </a:r>
          <a:r>
            <a:rPr lang="en-IN" b="1" dirty="0"/>
            <a:t> </a:t>
          </a:r>
          <a:r>
            <a:rPr lang="en-IN" b="1" dirty="0" err="1"/>
            <a:t>Pragathi</a:t>
          </a:r>
          <a:r>
            <a:rPr lang="en-IN" b="1" dirty="0"/>
            <a:t> (Telangana Rural Development)</a:t>
          </a:r>
        </a:p>
      </dgm:t>
    </dgm:pt>
    <dgm:pt modelId="{E20F8618-6083-49A3-B7D1-F75E38B00364}" type="parTrans" cxnId="{C3214EA6-32E4-4315-B3D0-F94FE8B81F7C}">
      <dgm:prSet/>
      <dgm:spPr/>
      <dgm:t>
        <a:bodyPr/>
        <a:lstStyle/>
        <a:p>
          <a:endParaRPr lang="en-IN"/>
        </a:p>
      </dgm:t>
    </dgm:pt>
    <dgm:pt modelId="{AD364EF5-B137-408A-B6E2-82CA78E6FF8E}" type="sibTrans" cxnId="{C3214EA6-32E4-4315-B3D0-F94FE8B81F7C}">
      <dgm:prSet/>
      <dgm:spPr/>
      <dgm:t>
        <a:bodyPr/>
        <a:lstStyle/>
        <a:p>
          <a:endParaRPr lang="en-IN"/>
        </a:p>
      </dgm:t>
    </dgm:pt>
    <dgm:pt modelId="{257DA4C1-0E9B-4FF1-A0B8-3ECC1E94A2D0}" type="pres">
      <dgm:prSet presAssocID="{527BCA8A-2A7E-477F-8F66-7CD898276EFE}" presName="linearFlow" presStyleCnt="0">
        <dgm:presLayoutVars>
          <dgm:dir/>
          <dgm:animLvl val="lvl"/>
          <dgm:resizeHandles val="exact"/>
        </dgm:presLayoutVars>
      </dgm:prSet>
      <dgm:spPr/>
    </dgm:pt>
    <dgm:pt modelId="{2AE55662-DA80-498B-A0FA-91B633B4B258}" type="pres">
      <dgm:prSet presAssocID="{D1B38F23-2116-452A-8B98-D90C5C62245E}" presName="composite" presStyleCnt="0"/>
      <dgm:spPr/>
    </dgm:pt>
    <dgm:pt modelId="{038AD7FE-71C7-47F7-9FC4-BD93BB442D18}" type="pres">
      <dgm:prSet presAssocID="{D1B38F23-2116-452A-8B98-D90C5C62245E}" presName="parentText" presStyleLbl="alignNode1" presStyleIdx="0" presStyleCnt="4" custLinFactNeighborX="-1029" custLinFactNeighborY="-240">
        <dgm:presLayoutVars>
          <dgm:chMax val="1"/>
          <dgm:bulletEnabled val="1"/>
        </dgm:presLayoutVars>
      </dgm:prSet>
      <dgm:spPr/>
    </dgm:pt>
    <dgm:pt modelId="{00AD96DB-81C1-4054-988F-110CC52C6757}" type="pres">
      <dgm:prSet presAssocID="{D1B38F23-2116-452A-8B98-D90C5C62245E}" presName="descendantText" presStyleLbl="alignAcc1" presStyleIdx="0" presStyleCnt="4" custLinFactNeighborX="-531" custLinFactNeighborY="6938">
        <dgm:presLayoutVars>
          <dgm:bulletEnabled val="1"/>
        </dgm:presLayoutVars>
      </dgm:prSet>
      <dgm:spPr/>
    </dgm:pt>
    <dgm:pt modelId="{07F290F0-93F1-4523-98C0-308E2FE7F5FD}" type="pres">
      <dgm:prSet presAssocID="{BD0C6291-95A7-488B-83FF-2F1BD5359200}" presName="sp" presStyleCnt="0"/>
      <dgm:spPr/>
    </dgm:pt>
    <dgm:pt modelId="{CE99EBF7-3F99-43B7-8865-436819903F86}" type="pres">
      <dgm:prSet presAssocID="{E18AA290-A7D3-4D30-AAC1-A7A1A2464E41}" presName="composite" presStyleCnt="0"/>
      <dgm:spPr/>
    </dgm:pt>
    <dgm:pt modelId="{DC967053-49DB-4DF9-9893-6509CE05F960}" type="pres">
      <dgm:prSet presAssocID="{E18AA290-A7D3-4D30-AAC1-A7A1A2464E41}" presName="parentText" presStyleLbl="alignNode1" presStyleIdx="1" presStyleCnt="4">
        <dgm:presLayoutVars>
          <dgm:chMax val="1"/>
          <dgm:bulletEnabled val="1"/>
        </dgm:presLayoutVars>
      </dgm:prSet>
      <dgm:spPr/>
    </dgm:pt>
    <dgm:pt modelId="{A168500E-8CF3-4858-A16E-D2C15B773246}" type="pres">
      <dgm:prSet presAssocID="{E18AA290-A7D3-4D30-AAC1-A7A1A2464E41}" presName="descendantText" presStyleLbl="alignAcc1" presStyleIdx="1" presStyleCnt="4">
        <dgm:presLayoutVars>
          <dgm:bulletEnabled val="1"/>
        </dgm:presLayoutVars>
      </dgm:prSet>
      <dgm:spPr/>
    </dgm:pt>
    <dgm:pt modelId="{F07833A2-E056-4FD9-A7A4-DC67ACF6BB4B}" type="pres">
      <dgm:prSet presAssocID="{16784D08-2E3E-46ED-9ABE-B13D6C1BE586}" presName="sp" presStyleCnt="0"/>
      <dgm:spPr/>
    </dgm:pt>
    <dgm:pt modelId="{C7A08258-4BCA-4D39-87D1-A30B9C42E5D3}" type="pres">
      <dgm:prSet presAssocID="{7EC66F1F-ED09-4A09-ACE2-A9650C10C5CF}" presName="composite" presStyleCnt="0"/>
      <dgm:spPr/>
    </dgm:pt>
    <dgm:pt modelId="{CF25718E-7E8C-4C7A-BEEB-10951201C123}" type="pres">
      <dgm:prSet presAssocID="{7EC66F1F-ED09-4A09-ACE2-A9650C10C5CF}" presName="parentText" presStyleLbl="alignNode1" presStyleIdx="2" presStyleCnt="4">
        <dgm:presLayoutVars>
          <dgm:chMax val="1"/>
          <dgm:bulletEnabled val="1"/>
        </dgm:presLayoutVars>
      </dgm:prSet>
      <dgm:spPr/>
    </dgm:pt>
    <dgm:pt modelId="{2470626D-6FC9-496D-BF2E-526E97BF4AD8}" type="pres">
      <dgm:prSet presAssocID="{7EC66F1F-ED09-4A09-ACE2-A9650C10C5CF}" presName="descendantText" presStyleLbl="alignAcc1" presStyleIdx="2" presStyleCnt="4">
        <dgm:presLayoutVars>
          <dgm:bulletEnabled val="1"/>
        </dgm:presLayoutVars>
      </dgm:prSet>
      <dgm:spPr/>
    </dgm:pt>
    <dgm:pt modelId="{9EA1E882-2290-489E-A6A7-F4040DA365C3}" type="pres">
      <dgm:prSet presAssocID="{E328216A-F636-4285-B0A4-CEA7FC6789CE}" presName="sp" presStyleCnt="0"/>
      <dgm:spPr/>
    </dgm:pt>
    <dgm:pt modelId="{3473683C-2077-4100-A84C-4E1787613245}" type="pres">
      <dgm:prSet presAssocID="{B15A05B4-4D01-46B0-B783-0CA71245FB8B}" presName="composite" presStyleCnt="0"/>
      <dgm:spPr/>
    </dgm:pt>
    <dgm:pt modelId="{E1F9F7C4-C3C4-4B92-8BC2-CF8AFA83220C}" type="pres">
      <dgm:prSet presAssocID="{B15A05B4-4D01-46B0-B783-0CA71245FB8B}" presName="parentText" presStyleLbl="alignNode1" presStyleIdx="3" presStyleCnt="4">
        <dgm:presLayoutVars>
          <dgm:chMax val="1"/>
          <dgm:bulletEnabled val="1"/>
        </dgm:presLayoutVars>
      </dgm:prSet>
      <dgm:spPr/>
    </dgm:pt>
    <dgm:pt modelId="{5BBA69DB-D10C-478A-A716-65B6D92D0496}" type="pres">
      <dgm:prSet presAssocID="{B15A05B4-4D01-46B0-B783-0CA71245FB8B}" presName="descendantText" presStyleLbl="alignAcc1" presStyleIdx="3" presStyleCnt="4">
        <dgm:presLayoutVars>
          <dgm:bulletEnabled val="1"/>
        </dgm:presLayoutVars>
      </dgm:prSet>
      <dgm:spPr/>
    </dgm:pt>
  </dgm:ptLst>
  <dgm:cxnLst>
    <dgm:cxn modelId="{E390B311-1148-4C7E-BD30-166841320789}" type="presOf" srcId="{7EC66F1F-ED09-4A09-ACE2-A9650C10C5CF}" destId="{CF25718E-7E8C-4C7A-BEEB-10951201C123}" srcOrd="0" destOrd="0" presId="urn:microsoft.com/office/officeart/2005/8/layout/chevron2"/>
    <dgm:cxn modelId="{D153D322-C631-44DB-8DA8-BFC00A7BAE29}" srcId="{527BCA8A-2A7E-477F-8F66-7CD898276EFE}" destId="{D1B38F23-2116-452A-8B98-D90C5C62245E}" srcOrd="0" destOrd="0" parTransId="{56C8FF66-C043-426B-9138-A652E6A96357}" sibTransId="{BD0C6291-95A7-488B-83FF-2F1BD5359200}"/>
    <dgm:cxn modelId="{149B625E-056E-43A4-B3E8-BF122B5B8266}" srcId="{D1B38F23-2116-452A-8B98-D90C5C62245E}" destId="{E0C974BB-1E31-4FED-9B0E-AF83492EDD49}" srcOrd="0" destOrd="0" parTransId="{4DF1555A-6AE3-4C67-BDAF-CB732240D32E}" sibTransId="{874AF403-64C9-4F1F-B0E7-8E4057B50B8C}"/>
    <dgm:cxn modelId="{79EC4D69-66DF-4C57-BB4D-B2DEF53A7127}" type="presOf" srcId="{B15A05B4-4D01-46B0-B783-0CA71245FB8B}" destId="{E1F9F7C4-C3C4-4B92-8BC2-CF8AFA83220C}" srcOrd="0" destOrd="0" presId="urn:microsoft.com/office/officeart/2005/8/layout/chevron2"/>
    <dgm:cxn modelId="{23A9F64A-FAA9-4953-9497-2A830E2217C4}" srcId="{527BCA8A-2A7E-477F-8F66-7CD898276EFE}" destId="{7EC66F1F-ED09-4A09-ACE2-A9650C10C5CF}" srcOrd="2" destOrd="0" parTransId="{258D4548-3E16-4EB1-8BE7-8183875EA39D}" sibTransId="{E328216A-F636-4285-B0A4-CEA7FC6789CE}"/>
    <dgm:cxn modelId="{0540FD77-B428-4E83-BD84-69E9BB1A2CD2}" type="presOf" srcId="{F400DE48-E88B-480C-B565-F09B927DA760}" destId="{A168500E-8CF3-4858-A16E-D2C15B773246}" srcOrd="0" destOrd="0" presId="urn:microsoft.com/office/officeart/2005/8/layout/chevron2"/>
    <dgm:cxn modelId="{6E8F457D-9778-4005-A1D8-BC4497F736FB}" type="presOf" srcId="{D1B38F23-2116-452A-8B98-D90C5C62245E}" destId="{038AD7FE-71C7-47F7-9FC4-BD93BB442D18}" srcOrd="0" destOrd="0" presId="urn:microsoft.com/office/officeart/2005/8/layout/chevron2"/>
    <dgm:cxn modelId="{A864017E-584A-47D2-A773-D9331831980B}" type="presOf" srcId="{E18AA290-A7D3-4D30-AAC1-A7A1A2464E41}" destId="{DC967053-49DB-4DF9-9893-6509CE05F960}" srcOrd="0" destOrd="0" presId="urn:microsoft.com/office/officeart/2005/8/layout/chevron2"/>
    <dgm:cxn modelId="{BB4DC090-6586-46DE-A950-13D03E9FD939}" srcId="{7EC66F1F-ED09-4A09-ACE2-A9650C10C5CF}" destId="{FA410845-9C79-4929-BBB3-72F401701326}" srcOrd="0" destOrd="0" parTransId="{5C6587BD-F8E2-461C-B4AF-188E75B5BFD0}" sibTransId="{C0983B8C-FCE3-4311-A7D2-91D516369B16}"/>
    <dgm:cxn modelId="{C3214EA6-32E4-4315-B3D0-F94FE8B81F7C}" srcId="{B15A05B4-4D01-46B0-B783-0CA71245FB8B}" destId="{3BE3B81B-B3D9-4FF4-B0DC-ACE0563A9A00}" srcOrd="0" destOrd="0" parTransId="{E20F8618-6083-49A3-B7D1-F75E38B00364}" sibTransId="{AD364EF5-B137-408A-B6E2-82CA78E6FF8E}"/>
    <dgm:cxn modelId="{AC5D2EB3-6063-437A-90E4-C5C34861CCD6}" type="presOf" srcId="{3BE3B81B-B3D9-4FF4-B0DC-ACE0563A9A00}" destId="{5BBA69DB-D10C-478A-A716-65B6D92D0496}" srcOrd="0" destOrd="0" presId="urn:microsoft.com/office/officeart/2005/8/layout/chevron2"/>
    <dgm:cxn modelId="{7A7D14D1-FB1C-4C53-A30A-E70B8A5A9E5D}" type="presOf" srcId="{FA410845-9C79-4929-BBB3-72F401701326}" destId="{2470626D-6FC9-496D-BF2E-526E97BF4AD8}" srcOrd="0" destOrd="0" presId="urn:microsoft.com/office/officeart/2005/8/layout/chevron2"/>
    <dgm:cxn modelId="{02EDDCDC-810C-4ED3-8D01-41C4CC2E4F66}" srcId="{527BCA8A-2A7E-477F-8F66-7CD898276EFE}" destId="{B15A05B4-4D01-46B0-B783-0CA71245FB8B}" srcOrd="3" destOrd="0" parTransId="{7C76DE7A-380D-46F2-8D0B-FB4BC85D33CC}" sibTransId="{4561581A-B8C6-4B9D-A305-392FF299DB3A}"/>
    <dgm:cxn modelId="{CFDC87E2-F826-419A-B519-267BC612802E}" type="presOf" srcId="{E0C974BB-1E31-4FED-9B0E-AF83492EDD49}" destId="{00AD96DB-81C1-4054-988F-110CC52C6757}" srcOrd="0" destOrd="0" presId="urn:microsoft.com/office/officeart/2005/8/layout/chevron2"/>
    <dgm:cxn modelId="{1BBE22EB-95D2-416A-A682-2CE481D0F224}" type="presOf" srcId="{527BCA8A-2A7E-477F-8F66-7CD898276EFE}" destId="{257DA4C1-0E9B-4FF1-A0B8-3ECC1E94A2D0}" srcOrd="0" destOrd="0" presId="urn:microsoft.com/office/officeart/2005/8/layout/chevron2"/>
    <dgm:cxn modelId="{6E5D6AFC-C8D9-4607-9A27-F4CA10527435}" srcId="{E18AA290-A7D3-4D30-AAC1-A7A1A2464E41}" destId="{F400DE48-E88B-480C-B565-F09B927DA760}" srcOrd="0" destOrd="0" parTransId="{12B02BE8-E738-4934-A65A-0E11EE5ED888}" sibTransId="{249A8500-CA4E-4FC2-8516-E5B27D236D98}"/>
    <dgm:cxn modelId="{2D8E6EFD-0286-4BBB-A7A1-2916C007DA1A}" srcId="{527BCA8A-2A7E-477F-8F66-7CD898276EFE}" destId="{E18AA290-A7D3-4D30-AAC1-A7A1A2464E41}" srcOrd="1" destOrd="0" parTransId="{C4876130-90A4-4434-8DD4-938F351C28D3}" sibTransId="{16784D08-2E3E-46ED-9ABE-B13D6C1BE586}"/>
    <dgm:cxn modelId="{7A7AD75E-C4E6-45C6-B5D2-4186E2FA387E}" type="presParOf" srcId="{257DA4C1-0E9B-4FF1-A0B8-3ECC1E94A2D0}" destId="{2AE55662-DA80-498B-A0FA-91B633B4B258}" srcOrd="0" destOrd="0" presId="urn:microsoft.com/office/officeart/2005/8/layout/chevron2"/>
    <dgm:cxn modelId="{2A341861-EB57-4322-A482-C8B0AF8178DF}" type="presParOf" srcId="{2AE55662-DA80-498B-A0FA-91B633B4B258}" destId="{038AD7FE-71C7-47F7-9FC4-BD93BB442D18}" srcOrd="0" destOrd="0" presId="urn:microsoft.com/office/officeart/2005/8/layout/chevron2"/>
    <dgm:cxn modelId="{6819AC10-19E7-4BFF-8F60-D6150962F2E4}" type="presParOf" srcId="{2AE55662-DA80-498B-A0FA-91B633B4B258}" destId="{00AD96DB-81C1-4054-988F-110CC52C6757}" srcOrd="1" destOrd="0" presId="urn:microsoft.com/office/officeart/2005/8/layout/chevron2"/>
    <dgm:cxn modelId="{CB5D3BE9-3739-4E86-BE13-4AB23365F56F}" type="presParOf" srcId="{257DA4C1-0E9B-4FF1-A0B8-3ECC1E94A2D0}" destId="{07F290F0-93F1-4523-98C0-308E2FE7F5FD}" srcOrd="1" destOrd="0" presId="urn:microsoft.com/office/officeart/2005/8/layout/chevron2"/>
    <dgm:cxn modelId="{75306DF2-1469-4DF0-B16D-2C808A3E8A5E}" type="presParOf" srcId="{257DA4C1-0E9B-4FF1-A0B8-3ECC1E94A2D0}" destId="{CE99EBF7-3F99-43B7-8865-436819903F86}" srcOrd="2" destOrd="0" presId="urn:microsoft.com/office/officeart/2005/8/layout/chevron2"/>
    <dgm:cxn modelId="{9CBC1164-71CA-479F-B6FD-96AAFD88CBBA}" type="presParOf" srcId="{CE99EBF7-3F99-43B7-8865-436819903F86}" destId="{DC967053-49DB-4DF9-9893-6509CE05F960}" srcOrd="0" destOrd="0" presId="urn:microsoft.com/office/officeart/2005/8/layout/chevron2"/>
    <dgm:cxn modelId="{08B3E3B3-9D47-4DD9-8BAC-053C34838EC2}" type="presParOf" srcId="{CE99EBF7-3F99-43B7-8865-436819903F86}" destId="{A168500E-8CF3-4858-A16E-D2C15B773246}" srcOrd="1" destOrd="0" presId="urn:microsoft.com/office/officeart/2005/8/layout/chevron2"/>
    <dgm:cxn modelId="{006E02F0-1065-4022-B53E-FA479885AFBC}" type="presParOf" srcId="{257DA4C1-0E9B-4FF1-A0B8-3ECC1E94A2D0}" destId="{F07833A2-E056-4FD9-A7A4-DC67ACF6BB4B}" srcOrd="3" destOrd="0" presId="urn:microsoft.com/office/officeart/2005/8/layout/chevron2"/>
    <dgm:cxn modelId="{CDF61791-2F96-42A2-AC19-0C41EE81AFB2}" type="presParOf" srcId="{257DA4C1-0E9B-4FF1-A0B8-3ECC1E94A2D0}" destId="{C7A08258-4BCA-4D39-87D1-A30B9C42E5D3}" srcOrd="4" destOrd="0" presId="urn:microsoft.com/office/officeart/2005/8/layout/chevron2"/>
    <dgm:cxn modelId="{83C17B52-E646-4760-BC2E-633CFBCE8F21}" type="presParOf" srcId="{C7A08258-4BCA-4D39-87D1-A30B9C42E5D3}" destId="{CF25718E-7E8C-4C7A-BEEB-10951201C123}" srcOrd="0" destOrd="0" presId="urn:microsoft.com/office/officeart/2005/8/layout/chevron2"/>
    <dgm:cxn modelId="{690AFFBE-E75F-4EBD-A90E-3685AF96F4BA}" type="presParOf" srcId="{C7A08258-4BCA-4D39-87D1-A30B9C42E5D3}" destId="{2470626D-6FC9-496D-BF2E-526E97BF4AD8}" srcOrd="1" destOrd="0" presId="urn:microsoft.com/office/officeart/2005/8/layout/chevron2"/>
    <dgm:cxn modelId="{7A3F843E-7503-482E-9F6C-7EAD27C5BD36}" type="presParOf" srcId="{257DA4C1-0E9B-4FF1-A0B8-3ECC1E94A2D0}" destId="{9EA1E882-2290-489E-A6A7-F4040DA365C3}" srcOrd="5" destOrd="0" presId="urn:microsoft.com/office/officeart/2005/8/layout/chevron2"/>
    <dgm:cxn modelId="{3AA4F4F2-F650-4A1F-BBE0-82AD0557CF6F}" type="presParOf" srcId="{257DA4C1-0E9B-4FF1-A0B8-3ECC1E94A2D0}" destId="{3473683C-2077-4100-A84C-4E1787613245}" srcOrd="6" destOrd="0" presId="urn:microsoft.com/office/officeart/2005/8/layout/chevron2"/>
    <dgm:cxn modelId="{92E74570-BDB8-4263-A8A6-EC3B34550871}" type="presParOf" srcId="{3473683C-2077-4100-A84C-4E1787613245}" destId="{E1F9F7C4-C3C4-4B92-8BC2-CF8AFA83220C}" srcOrd="0" destOrd="0" presId="urn:microsoft.com/office/officeart/2005/8/layout/chevron2"/>
    <dgm:cxn modelId="{8B60C0FC-CD01-4712-A727-9989328C4385}" type="presParOf" srcId="{3473683C-2077-4100-A84C-4E1787613245}" destId="{5BBA69DB-D10C-478A-A716-65B6D92D0496}" srcOrd="1" destOrd="0" presId="urn:microsoft.com/office/officeart/2005/8/layout/chevron2"/>
  </dgm:cxnLst>
  <dgm:bg>
    <a:effectLst>
      <a:glow rad="139700">
        <a:schemeClr val="accent3">
          <a:satMod val="175000"/>
          <a:alpha val="40000"/>
        </a:schemeClr>
      </a:glow>
    </a:effect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F6DBA4-90E2-4718-89A5-3FAEDCA9FB7F}">
      <dsp:nvSpPr>
        <dsp:cNvPr id="0" name=""/>
        <dsp:cNvSpPr/>
      </dsp:nvSpPr>
      <dsp:spPr>
        <a:xfrm>
          <a:off x="400764" y="92"/>
          <a:ext cx="2892772" cy="1735663"/>
        </a:xfrm>
        <a:prstGeom prst="rect">
          <a:avLst/>
        </a:prstGeom>
        <a:solidFill>
          <a:schemeClr val="accent4">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Introduction</a:t>
          </a:r>
          <a:endParaRPr lang="en-IN" sz="2800" kern="1200" dirty="0"/>
        </a:p>
      </dsp:txBody>
      <dsp:txXfrm>
        <a:off x="400764" y="92"/>
        <a:ext cx="2892772" cy="1735663"/>
      </dsp:txXfrm>
    </dsp:sp>
    <dsp:sp modelId="{8674E4BA-4250-4EF1-A0A1-8C7A9DDCD107}">
      <dsp:nvSpPr>
        <dsp:cNvPr id="0" name=""/>
        <dsp:cNvSpPr/>
      </dsp:nvSpPr>
      <dsp:spPr>
        <a:xfrm>
          <a:off x="3582813" y="92"/>
          <a:ext cx="2892772" cy="1735663"/>
        </a:xfrm>
        <a:prstGeom prst="rect">
          <a:avLst/>
        </a:prstGeom>
        <a:solidFill>
          <a:schemeClr val="accent4">
            <a:hueOff val="-496882"/>
            <a:satOff val="902"/>
            <a:lumOff val="-3235"/>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IN" sz="2800" kern="1200" dirty="0"/>
            <a:t>Goals and Objectives</a:t>
          </a:r>
        </a:p>
      </dsp:txBody>
      <dsp:txXfrm>
        <a:off x="3582813" y="92"/>
        <a:ext cx="2892772" cy="1735663"/>
      </dsp:txXfrm>
    </dsp:sp>
    <dsp:sp modelId="{2808BE93-BDB2-4131-95EC-02B985CFE484}">
      <dsp:nvSpPr>
        <dsp:cNvPr id="0" name=""/>
        <dsp:cNvSpPr/>
      </dsp:nvSpPr>
      <dsp:spPr>
        <a:xfrm>
          <a:off x="6764863" y="92"/>
          <a:ext cx="2892772" cy="1735663"/>
        </a:xfrm>
        <a:prstGeom prst="rect">
          <a:avLst/>
        </a:prstGeom>
        <a:solidFill>
          <a:schemeClr val="accent4">
            <a:hueOff val="-993763"/>
            <a:satOff val="1804"/>
            <a:lumOff val="-6471"/>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IN" sz="2800" kern="1200" dirty="0"/>
            <a:t>Preliminary Research </a:t>
          </a:r>
        </a:p>
      </dsp:txBody>
      <dsp:txXfrm>
        <a:off x="6764863" y="92"/>
        <a:ext cx="2892772" cy="1735663"/>
      </dsp:txXfrm>
    </dsp:sp>
    <dsp:sp modelId="{E37139FE-FB0E-467D-90F9-F68F1B9BAADC}">
      <dsp:nvSpPr>
        <dsp:cNvPr id="0" name=""/>
        <dsp:cNvSpPr/>
      </dsp:nvSpPr>
      <dsp:spPr>
        <a:xfrm>
          <a:off x="1991789" y="2025032"/>
          <a:ext cx="2892772" cy="1735663"/>
        </a:xfrm>
        <a:prstGeom prst="rect">
          <a:avLst/>
        </a:prstGeom>
        <a:solidFill>
          <a:schemeClr val="accent4">
            <a:hueOff val="-1490645"/>
            <a:satOff val="2705"/>
            <a:lumOff val="-9706"/>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IN" sz="2800" kern="1200" dirty="0"/>
            <a:t>Secondary Research</a:t>
          </a:r>
        </a:p>
      </dsp:txBody>
      <dsp:txXfrm>
        <a:off x="1991789" y="2025032"/>
        <a:ext cx="2892772" cy="1735663"/>
      </dsp:txXfrm>
    </dsp:sp>
    <dsp:sp modelId="{11AB59C8-6000-4616-A5A4-1A45BAEC3FEB}">
      <dsp:nvSpPr>
        <dsp:cNvPr id="0" name=""/>
        <dsp:cNvSpPr/>
      </dsp:nvSpPr>
      <dsp:spPr>
        <a:xfrm>
          <a:off x="5173838" y="2025032"/>
          <a:ext cx="2892772" cy="1735663"/>
        </a:xfrm>
        <a:prstGeom prst="rect">
          <a:avLst/>
        </a:prstGeom>
        <a:solidFill>
          <a:schemeClr val="accent4">
            <a:hueOff val="-1987526"/>
            <a:satOff val="3607"/>
            <a:lumOff val="-12941"/>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IN" sz="2800" kern="1200"/>
            <a:t>Insights and Recommendation</a:t>
          </a:r>
        </a:p>
      </dsp:txBody>
      <dsp:txXfrm>
        <a:off x="5173838" y="2025032"/>
        <a:ext cx="2892772" cy="173566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38AD7FE-71C7-47F7-9FC4-BD93BB442D18}">
      <dsp:nvSpPr>
        <dsp:cNvPr id="0" name=""/>
        <dsp:cNvSpPr/>
      </dsp:nvSpPr>
      <dsp:spPr>
        <a:xfrm rot="5400000">
          <a:off x="-196318" y="196319"/>
          <a:ext cx="1308792" cy="916154"/>
        </a:xfrm>
        <a:prstGeom prst="chevron">
          <a:avLst/>
        </a:prstGeom>
        <a:solidFill>
          <a:schemeClr val="accent1">
            <a:hueOff val="0"/>
            <a:satOff val="0"/>
            <a:lumOff val="0"/>
            <a:alphaOff val="0"/>
          </a:schemeClr>
        </a:solidFill>
        <a:ln>
          <a:noFill/>
        </a:ln>
        <a:effectLst>
          <a:outerShdw blurRad="38100" dist="25400" dir="2700000" algn="br" rotWithShape="0">
            <a:srgbClr val="000000">
              <a:alpha val="60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7145" tIns="17145" rIns="17145" bIns="17145" numCol="1" spcCol="1270" anchor="ctr" anchorCtr="0">
          <a:noAutofit/>
        </a:bodyPr>
        <a:lstStyle/>
        <a:p>
          <a:pPr marL="0" lvl="0" indent="0" algn="ctr" defTabSz="1200150">
            <a:lnSpc>
              <a:spcPct val="90000"/>
            </a:lnSpc>
            <a:spcBef>
              <a:spcPct val="0"/>
            </a:spcBef>
            <a:spcAft>
              <a:spcPct val="35000"/>
            </a:spcAft>
            <a:buNone/>
          </a:pPr>
          <a:r>
            <a:rPr lang="en-US" sz="2700" kern="1200" dirty="0"/>
            <a:t>1</a:t>
          </a:r>
          <a:endParaRPr lang="en-IN" sz="2700" kern="1200" dirty="0"/>
        </a:p>
      </dsp:txBody>
      <dsp:txXfrm rot="-5400000">
        <a:off x="1" y="458077"/>
        <a:ext cx="916154" cy="392638"/>
      </dsp:txXfrm>
    </dsp:sp>
    <dsp:sp modelId="{00AD96DB-81C1-4054-988F-110CC52C6757}">
      <dsp:nvSpPr>
        <dsp:cNvPr id="0" name=""/>
        <dsp:cNvSpPr/>
      </dsp:nvSpPr>
      <dsp:spPr>
        <a:xfrm rot="5400000">
          <a:off x="3821630" y="-2879065"/>
          <a:ext cx="850715" cy="6733173"/>
        </a:xfrm>
        <a:prstGeom prst="round2Same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noFill/>
        </a:ln>
        <a:effectLst>
          <a:glow rad="139700">
            <a:schemeClr val="accent3">
              <a:satMod val="175000"/>
              <a:alpha val="40000"/>
            </a:schemeClr>
          </a:glo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IN" sz="2800" b="1" kern="1200" dirty="0"/>
            <a:t>Industrial Policy (TS - </a:t>
          </a:r>
          <a:r>
            <a:rPr lang="en-IN" sz="2800" b="1" kern="1200" dirty="0" err="1"/>
            <a:t>iPASS</a:t>
          </a:r>
          <a:r>
            <a:rPr lang="en-IN" sz="2800" b="1" kern="1200" dirty="0"/>
            <a:t>)</a:t>
          </a:r>
        </a:p>
      </dsp:txBody>
      <dsp:txXfrm rot="-5400000">
        <a:off x="880401" y="103692"/>
        <a:ext cx="6691645" cy="767659"/>
      </dsp:txXfrm>
    </dsp:sp>
    <dsp:sp modelId="{DC967053-49DB-4DF9-9893-6509CE05F960}">
      <dsp:nvSpPr>
        <dsp:cNvPr id="0" name=""/>
        <dsp:cNvSpPr/>
      </dsp:nvSpPr>
      <dsp:spPr>
        <a:xfrm rot="5400000">
          <a:off x="-196318" y="1362300"/>
          <a:ext cx="1308792" cy="916154"/>
        </a:xfrm>
        <a:prstGeom prst="chevron">
          <a:avLst/>
        </a:prstGeom>
        <a:solidFill>
          <a:schemeClr val="accent1">
            <a:hueOff val="0"/>
            <a:satOff val="0"/>
            <a:lumOff val="0"/>
            <a:alphaOff val="0"/>
          </a:schemeClr>
        </a:solidFill>
        <a:ln>
          <a:noFill/>
        </a:ln>
        <a:effectLst>
          <a:outerShdw blurRad="38100" dist="25400" dir="2700000" algn="br" rotWithShape="0">
            <a:srgbClr val="000000">
              <a:alpha val="60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7145" tIns="17145" rIns="17145" bIns="17145" numCol="1" spcCol="1270" anchor="ctr" anchorCtr="0">
          <a:noAutofit/>
        </a:bodyPr>
        <a:lstStyle/>
        <a:p>
          <a:pPr marL="0" lvl="0" indent="0" algn="ctr" defTabSz="1200150">
            <a:lnSpc>
              <a:spcPct val="90000"/>
            </a:lnSpc>
            <a:spcBef>
              <a:spcPct val="0"/>
            </a:spcBef>
            <a:spcAft>
              <a:spcPct val="35000"/>
            </a:spcAft>
            <a:buNone/>
          </a:pPr>
          <a:r>
            <a:rPr lang="en-US" sz="2700" kern="1200" dirty="0"/>
            <a:t>2</a:t>
          </a:r>
          <a:endParaRPr lang="en-IN" sz="2700" kern="1200" dirty="0"/>
        </a:p>
      </dsp:txBody>
      <dsp:txXfrm rot="-5400000">
        <a:off x="1" y="1624058"/>
        <a:ext cx="916154" cy="392638"/>
      </dsp:txXfrm>
    </dsp:sp>
    <dsp:sp modelId="{A168500E-8CF3-4858-A16E-D2C15B773246}">
      <dsp:nvSpPr>
        <dsp:cNvPr id="0" name=""/>
        <dsp:cNvSpPr/>
      </dsp:nvSpPr>
      <dsp:spPr>
        <a:xfrm rot="5400000">
          <a:off x="3857383" y="-1775247"/>
          <a:ext cx="850715" cy="6733173"/>
        </a:xfrm>
        <a:prstGeom prst="round2SameRect">
          <a:avLst/>
        </a:prstGeom>
        <a:noFill/>
        <a:ln>
          <a:noFill/>
        </a:ln>
        <a:effectLst>
          <a:glow rad="139700">
            <a:schemeClr val="accent2">
              <a:satMod val="175000"/>
              <a:alpha val="40000"/>
            </a:schemeClr>
          </a:glo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IN" sz="2800" b="1" kern="1200" dirty="0">
              <a:solidFill>
                <a:schemeClr val="tx1"/>
              </a:solidFill>
            </a:rPr>
            <a:t>T-Hub (Innovation Ecosystem)</a:t>
          </a:r>
          <a:endParaRPr lang="en-IN" sz="2800" kern="1200" dirty="0">
            <a:solidFill>
              <a:schemeClr val="tx1"/>
            </a:solidFill>
          </a:endParaRPr>
        </a:p>
      </dsp:txBody>
      <dsp:txXfrm rot="-5400000">
        <a:off x="916154" y="1207510"/>
        <a:ext cx="6691645" cy="767659"/>
      </dsp:txXfrm>
    </dsp:sp>
    <dsp:sp modelId="{CF25718E-7E8C-4C7A-BEEB-10951201C123}">
      <dsp:nvSpPr>
        <dsp:cNvPr id="0" name=""/>
        <dsp:cNvSpPr/>
      </dsp:nvSpPr>
      <dsp:spPr>
        <a:xfrm rot="5400000">
          <a:off x="-196318" y="2525141"/>
          <a:ext cx="1308792" cy="916154"/>
        </a:xfrm>
        <a:prstGeom prst="chevron">
          <a:avLst/>
        </a:prstGeom>
        <a:solidFill>
          <a:schemeClr val="accent1">
            <a:hueOff val="0"/>
            <a:satOff val="0"/>
            <a:lumOff val="0"/>
            <a:alphaOff val="0"/>
          </a:schemeClr>
        </a:solidFill>
        <a:ln>
          <a:noFill/>
        </a:ln>
        <a:effectLst>
          <a:outerShdw blurRad="38100" dist="25400" dir="2700000" algn="br" rotWithShape="0">
            <a:srgbClr val="000000">
              <a:alpha val="60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7145" tIns="17145" rIns="17145" bIns="17145" numCol="1" spcCol="1270" anchor="ctr" anchorCtr="0">
          <a:noAutofit/>
        </a:bodyPr>
        <a:lstStyle/>
        <a:p>
          <a:pPr marL="0" lvl="0" indent="0" algn="ctr" defTabSz="1200150">
            <a:lnSpc>
              <a:spcPct val="90000"/>
            </a:lnSpc>
            <a:spcBef>
              <a:spcPct val="0"/>
            </a:spcBef>
            <a:spcAft>
              <a:spcPct val="35000"/>
            </a:spcAft>
            <a:buNone/>
          </a:pPr>
          <a:r>
            <a:rPr lang="en-US" sz="2700" kern="1200" dirty="0"/>
            <a:t>3</a:t>
          </a:r>
          <a:endParaRPr lang="en-IN" sz="2700" kern="1200" dirty="0"/>
        </a:p>
      </dsp:txBody>
      <dsp:txXfrm rot="-5400000">
        <a:off x="1" y="2786899"/>
        <a:ext cx="916154" cy="392638"/>
      </dsp:txXfrm>
    </dsp:sp>
    <dsp:sp modelId="{2470626D-6FC9-496D-BF2E-526E97BF4AD8}">
      <dsp:nvSpPr>
        <dsp:cNvPr id="0" name=""/>
        <dsp:cNvSpPr/>
      </dsp:nvSpPr>
      <dsp:spPr>
        <a:xfrm rot="5400000">
          <a:off x="3857383" y="-612406"/>
          <a:ext cx="850715" cy="6733173"/>
        </a:xfrm>
        <a:prstGeom prst="round2SameRect">
          <a:avLst/>
        </a:prstGeom>
        <a:gradFill rotWithShape="0">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gradFill>
        <a:ln>
          <a:noFill/>
        </a:ln>
        <a:effectLst>
          <a:glow rad="139700">
            <a:schemeClr val="accent4">
              <a:satMod val="175000"/>
              <a:alpha val="40000"/>
            </a:schemeClr>
          </a:glo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IN" sz="2800" b="1" kern="1200" dirty="0"/>
            <a:t>Telangana Startup Policy</a:t>
          </a:r>
        </a:p>
      </dsp:txBody>
      <dsp:txXfrm rot="-5400000">
        <a:off x="916154" y="2370351"/>
        <a:ext cx="6691645" cy="767659"/>
      </dsp:txXfrm>
    </dsp:sp>
    <dsp:sp modelId="{E1F9F7C4-C3C4-4B92-8BC2-CF8AFA83220C}">
      <dsp:nvSpPr>
        <dsp:cNvPr id="0" name=""/>
        <dsp:cNvSpPr/>
      </dsp:nvSpPr>
      <dsp:spPr>
        <a:xfrm rot="5400000">
          <a:off x="-196318" y="3687982"/>
          <a:ext cx="1308792" cy="916154"/>
        </a:xfrm>
        <a:prstGeom prst="chevron">
          <a:avLst/>
        </a:prstGeom>
        <a:solidFill>
          <a:schemeClr val="accent1">
            <a:hueOff val="0"/>
            <a:satOff val="0"/>
            <a:lumOff val="0"/>
            <a:alphaOff val="0"/>
          </a:schemeClr>
        </a:solidFill>
        <a:ln>
          <a:noFill/>
        </a:ln>
        <a:effectLst>
          <a:outerShdw blurRad="38100" dist="25400" dir="2700000" algn="br" rotWithShape="0">
            <a:srgbClr val="000000">
              <a:alpha val="60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7145" tIns="17145" rIns="17145" bIns="17145" numCol="1" spcCol="1270" anchor="ctr" anchorCtr="0">
          <a:noAutofit/>
        </a:bodyPr>
        <a:lstStyle/>
        <a:p>
          <a:pPr marL="0" lvl="0" indent="0" algn="ctr" defTabSz="1200150">
            <a:lnSpc>
              <a:spcPct val="90000"/>
            </a:lnSpc>
            <a:spcBef>
              <a:spcPct val="0"/>
            </a:spcBef>
            <a:spcAft>
              <a:spcPct val="35000"/>
            </a:spcAft>
            <a:buNone/>
          </a:pPr>
          <a:r>
            <a:rPr lang="en-US" sz="2700" kern="1200" dirty="0"/>
            <a:t>4</a:t>
          </a:r>
          <a:endParaRPr lang="en-IN" sz="2700" kern="1200" dirty="0"/>
        </a:p>
      </dsp:txBody>
      <dsp:txXfrm rot="-5400000">
        <a:off x="1" y="3949740"/>
        <a:ext cx="916154" cy="392638"/>
      </dsp:txXfrm>
    </dsp:sp>
    <dsp:sp modelId="{5BBA69DB-D10C-478A-A716-65B6D92D0496}">
      <dsp:nvSpPr>
        <dsp:cNvPr id="0" name=""/>
        <dsp:cNvSpPr/>
      </dsp:nvSpPr>
      <dsp:spPr>
        <a:xfrm rot="5400000">
          <a:off x="3857383" y="550434"/>
          <a:ext cx="850715" cy="6733173"/>
        </a:xfrm>
        <a:prstGeom prst="round2SameRect">
          <a:avLst/>
        </a:prstGeom>
        <a:no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IN" sz="2800" b="1" kern="1200" dirty="0"/>
            <a:t>Telangana </a:t>
          </a:r>
          <a:r>
            <a:rPr lang="en-IN" sz="2800" b="1" kern="1200" dirty="0" err="1"/>
            <a:t>Palle</a:t>
          </a:r>
          <a:r>
            <a:rPr lang="en-IN" sz="2800" b="1" kern="1200" dirty="0"/>
            <a:t> </a:t>
          </a:r>
          <a:r>
            <a:rPr lang="en-IN" sz="2800" b="1" kern="1200" dirty="0" err="1"/>
            <a:t>Pragathi</a:t>
          </a:r>
          <a:r>
            <a:rPr lang="en-IN" sz="2800" b="1" kern="1200" dirty="0"/>
            <a:t> (Telangana Rural Development)</a:t>
          </a:r>
        </a:p>
      </dsp:txBody>
      <dsp:txXfrm rot="-5400000">
        <a:off x="916154" y="3533191"/>
        <a:ext cx="6691645" cy="767659"/>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9/26/2023</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234375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9/26/2023</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404659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9/26/2023</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627835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9/26/2023</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883595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9/26/2023</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639257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9/26/2023</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685433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9/26/2023</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333937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9/26/2023</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7711844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9/26/2023</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016137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9/26/2023</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60309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hemeOverride" Target="../theme/themeOverride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1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slideLayout" Target="../slideLayouts/slideLayout2.xml"/><Relationship Id="rId1" Type="http://schemas.openxmlformats.org/officeDocument/2006/relationships/themeOverride" Target="../theme/themeOverride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5.png"/></Relationships>
</file>

<file path=ppt/slides/_rels/slide2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16.jpeg"/><Relationship Id="rId1" Type="http://schemas.openxmlformats.org/officeDocument/2006/relationships/slideLayout" Target="../slideLayouts/slideLayout7.xml"/><Relationship Id="rId6" Type="http://schemas.openxmlformats.org/officeDocument/2006/relationships/image" Target="../media/image42.svg"/><Relationship Id="rId5" Type="http://schemas.openxmlformats.org/officeDocument/2006/relationships/image" Target="../media/image41.png"/><Relationship Id="rId4" Type="http://schemas.openxmlformats.org/officeDocument/2006/relationships/image" Target="../media/image40.svg"/></Relationships>
</file>

<file path=ppt/slides/_rels/slide2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8" Type="http://schemas.openxmlformats.org/officeDocument/2006/relationships/image" Target="../media/image47.svg"/><Relationship Id="rId3" Type="http://schemas.openxmlformats.org/officeDocument/2006/relationships/image" Target="../media/image44.png"/><Relationship Id="rId7" Type="http://schemas.openxmlformats.org/officeDocument/2006/relationships/image" Target="../media/image46.png"/><Relationship Id="rId2" Type="http://schemas.openxmlformats.org/officeDocument/2006/relationships/image" Target="../media/image16.jpeg"/><Relationship Id="rId1" Type="http://schemas.openxmlformats.org/officeDocument/2006/relationships/slideLayout" Target="../slideLayouts/slideLayout7.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45.svg"/></Relationships>
</file>

<file path=ppt/slides/_rels/slide25.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7.xml"/><Relationship Id="rId4" Type="http://schemas.openxmlformats.org/officeDocument/2006/relationships/image" Target="../media/image51.svg"/></Relationships>
</file>

<file path=ppt/slides/_rels/slide2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image" Target="../media/image53.png"/><Relationship Id="rId1" Type="http://schemas.openxmlformats.org/officeDocument/2006/relationships/slideLayout" Target="../slideLayouts/slideLayout7.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 Id="rId4" Type="http://schemas.openxmlformats.org/officeDocument/2006/relationships/image" Target="../media/image61.svg"/></Relationships>
</file>

<file path=ppt/slides/_rels/slide3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65.jpg"/><Relationship Id="rId2" Type="http://schemas.openxmlformats.org/officeDocument/2006/relationships/image" Target="../media/image64.jpg"/><Relationship Id="rId1" Type="http://schemas.openxmlformats.org/officeDocument/2006/relationships/slideLayout" Target="../slideLayouts/slideLayout7.xml"/><Relationship Id="rId5" Type="http://schemas.openxmlformats.org/officeDocument/2006/relationships/image" Target="../media/image67.jpg"/><Relationship Id="rId4" Type="http://schemas.openxmlformats.org/officeDocument/2006/relationships/image" Target="../media/image66.jpg"/></Relationships>
</file>

<file path=ppt/slides/_rels/slide3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7.xml"/><Relationship Id="rId4" Type="http://schemas.openxmlformats.org/officeDocument/2006/relationships/image" Target="../media/image70.svg"/></Relationships>
</file>

<file path=ppt/slides/_rels/slide35.xml.rels><?xml version="1.0" encoding="UTF-8" standalone="yes"?>
<Relationships xmlns="http://schemas.openxmlformats.org/package/2006/relationships"><Relationship Id="rId3" Type="http://schemas.openxmlformats.org/officeDocument/2006/relationships/image" Target="../media/image72.jpg"/><Relationship Id="rId2" Type="http://schemas.openxmlformats.org/officeDocument/2006/relationships/image" Target="../media/image71.jpg"/><Relationship Id="rId1" Type="http://schemas.openxmlformats.org/officeDocument/2006/relationships/slideLayout" Target="../slideLayouts/slideLayout7.xml"/><Relationship Id="rId4" Type="http://schemas.openxmlformats.org/officeDocument/2006/relationships/image" Target="../media/image73.jpg"/></Relationships>
</file>

<file path=ppt/slides/_rels/slide36.xml.rels><?xml version="1.0" encoding="UTF-8" standalone="yes"?>
<Relationships xmlns="http://schemas.openxmlformats.org/package/2006/relationships"><Relationship Id="rId2" Type="http://schemas.openxmlformats.org/officeDocument/2006/relationships/image" Target="../media/image74.jp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75.jp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76.jp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svg"/><Relationship Id="rId7" Type="http://schemas.openxmlformats.org/officeDocument/2006/relationships/image" Target="../media/image13.svg"/><Relationship Id="rId12" Type="http://schemas.openxmlformats.org/officeDocument/2006/relationships/image" Target="../media/image18.pn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11.svg"/><Relationship Id="rId10" Type="http://schemas.openxmlformats.org/officeDocument/2006/relationships/image" Target="../media/image16.jpeg"/><Relationship Id="rId4" Type="http://schemas.openxmlformats.org/officeDocument/2006/relationships/image" Target="../media/image10.png"/><Relationship Id="rId9" Type="http://schemas.openxmlformats.org/officeDocument/2006/relationships/image" Target="../media/image15.svg"/></Relationships>
</file>

<file path=ppt/slides/_rels/slide40.xml.rels><?xml version="1.0" encoding="UTF-8" standalone="yes"?>
<Relationships xmlns="http://schemas.openxmlformats.org/package/2006/relationships"><Relationship Id="rId2" Type="http://schemas.openxmlformats.org/officeDocument/2006/relationships/image" Target="../media/image78.jp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79.jp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80.jp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4.xml.rels><?xml version="1.0" encoding="UTF-8" standalone="yes"?>
<Relationships xmlns="http://schemas.openxmlformats.org/package/2006/relationships"><Relationship Id="rId3" Type="http://schemas.openxmlformats.org/officeDocument/2006/relationships/image" Target="../media/image70.svg"/><Relationship Id="rId2" Type="http://schemas.openxmlformats.org/officeDocument/2006/relationships/image" Target="../media/image69.png"/><Relationship Id="rId1" Type="http://schemas.openxmlformats.org/officeDocument/2006/relationships/slideLayout" Target="../slideLayouts/slideLayout7.xml"/><Relationship Id="rId5" Type="http://schemas.openxmlformats.org/officeDocument/2006/relationships/image" Target="../media/image47.svg"/><Relationship Id="rId4" Type="http://schemas.openxmlformats.org/officeDocument/2006/relationships/image" Target="../media/image46.png"/></Relationships>
</file>

<file path=ppt/slides/_rels/slide45.xml.rels><?xml version="1.0" encoding="UTF-8" standalone="yes"?>
<Relationships xmlns="http://schemas.openxmlformats.org/package/2006/relationships"><Relationship Id="rId3" Type="http://schemas.openxmlformats.org/officeDocument/2006/relationships/image" Target="../media/image47.svg"/><Relationship Id="rId2" Type="http://schemas.openxmlformats.org/officeDocument/2006/relationships/image" Target="../media/image46.png"/><Relationship Id="rId1" Type="http://schemas.openxmlformats.org/officeDocument/2006/relationships/slideLayout" Target="../slideLayouts/slideLayout7.xml"/><Relationship Id="rId5" Type="http://schemas.openxmlformats.org/officeDocument/2006/relationships/image" Target="../media/image82.svg"/><Relationship Id="rId4" Type="http://schemas.openxmlformats.org/officeDocument/2006/relationships/image" Target="../media/image81.png"/></Relationships>
</file>

<file path=ppt/slides/_rels/slide46.xml.rels><?xml version="1.0" encoding="UTF-8" standalone="yes"?>
<Relationships xmlns="http://schemas.openxmlformats.org/package/2006/relationships"><Relationship Id="rId3" Type="http://schemas.openxmlformats.org/officeDocument/2006/relationships/image" Target="../media/image61.svg"/><Relationship Id="rId2" Type="http://schemas.openxmlformats.org/officeDocument/2006/relationships/image" Target="../media/image60.png"/><Relationship Id="rId1" Type="http://schemas.openxmlformats.org/officeDocument/2006/relationships/slideLayout" Target="../slideLayouts/slideLayout7.xml"/><Relationship Id="rId5" Type="http://schemas.openxmlformats.org/officeDocument/2006/relationships/image" Target="../media/image84.svg"/><Relationship Id="rId4" Type="http://schemas.openxmlformats.org/officeDocument/2006/relationships/image" Target="../media/image83.png"/></Relationships>
</file>

<file path=ppt/slides/_rels/slide47.xml.rels><?xml version="1.0" encoding="UTF-8" standalone="yes"?>
<Relationships xmlns="http://schemas.openxmlformats.org/package/2006/relationships"><Relationship Id="rId3" Type="http://schemas.openxmlformats.org/officeDocument/2006/relationships/image" Target="../media/image86.svg"/><Relationship Id="rId2" Type="http://schemas.openxmlformats.org/officeDocument/2006/relationships/image" Target="../media/image85.png"/><Relationship Id="rId1" Type="http://schemas.openxmlformats.org/officeDocument/2006/relationships/slideLayout" Target="../slideLayouts/slideLayout7.xml"/><Relationship Id="rId5" Type="http://schemas.openxmlformats.org/officeDocument/2006/relationships/image" Target="../media/image88.svg"/><Relationship Id="rId4" Type="http://schemas.openxmlformats.org/officeDocument/2006/relationships/image" Target="../media/image87.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61.svg"/><Relationship Id="rId2" Type="http://schemas.openxmlformats.org/officeDocument/2006/relationships/image" Target="../media/image60.png"/><Relationship Id="rId1" Type="http://schemas.openxmlformats.org/officeDocument/2006/relationships/slideLayout" Target="../slideLayouts/slideLayout7.xml"/><Relationship Id="rId5" Type="http://schemas.openxmlformats.org/officeDocument/2006/relationships/image" Target="../media/image86.svg"/><Relationship Id="rId4" Type="http://schemas.openxmlformats.org/officeDocument/2006/relationships/image" Target="../media/image85.png"/></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90.svg"/><Relationship Id="rId7" Type="http://schemas.openxmlformats.org/officeDocument/2006/relationships/image" Target="../media/image94.svg"/><Relationship Id="rId2" Type="http://schemas.openxmlformats.org/officeDocument/2006/relationships/image" Target="../media/image89.png"/><Relationship Id="rId1" Type="http://schemas.openxmlformats.org/officeDocument/2006/relationships/slideLayout" Target="../slideLayouts/slideLayout7.xml"/><Relationship Id="rId6" Type="http://schemas.openxmlformats.org/officeDocument/2006/relationships/image" Target="../media/image93.png"/><Relationship Id="rId5" Type="http://schemas.openxmlformats.org/officeDocument/2006/relationships/image" Target="../media/image92.svg"/><Relationship Id="rId4" Type="http://schemas.openxmlformats.org/officeDocument/2006/relationships/image" Target="../media/image91.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hyperlink" Target="https://data.telangana.gov.in/" TargetMode="External"/><Relationship Id="rId2" Type="http://schemas.openxmlformats.org/officeDocument/2006/relationships/hyperlink" Target="https://codebasics.io/challenge/codebasics-resume-project-challenge" TargetMode="External"/><Relationship Id="rId1" Type="http://schemas.openxmlformats.org/officeDocument/2006/relationships/slideLayout" Target="../slideLayouts/slideLayout7.xml"/><Relationship Id="rId5" Type="http://schemas.openxmlformats.org/officeDocument/2006/relationships/hyperlink" Target="https://lifesciences.telangana.gov.in/why-telangana/infrastructure/" TargetMode="External"/><Relationship Id="rId4" Type="http://schemas.openxmlformats.org/officeDocument/2006/relationships/hyperlink" Target="https://www.tsdps.telangana.gov.in/" TargetMode="External"/></Relationships>
</file>

<file path=ppt/slides/_rels/slide54.xml.rels><?xml version="1.0" encoding="UTF-8" standalone="yes"?>
<Relationships xmlns="http://schemas.openxmlformats.org/package/2006/relationships"><Relationship Id="rId2" Type="http://schemas.openxmlformats.org/officeDocument/2006/relationships/hyperlink" Target="mailto:hemanth5shettigar@gmail.com" TargetMode="Externa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g"/><Relationship Id="rId1" Type="http://schemas.openxmlformats.org/officeDocument/2006/relationships/slideLayout" Target="../slideLayouts/slideLayout7.xml"/><Relationship Id="rId4" Type="http://schemas.openxmlformats.org/officeDocument/2006/relationships/image" Target="../media/image23.svg"/></Relationships>
</file>

<file path=ppt/slides/_rels/slide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2FDF0794-1B86-42B2-B8C7-F60123E638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Franklin Gothic Book" panose="020F0502020204030204"/>
              <a:ea typeface="+mn-ea"/>
              <a:cs typeface="+mn-cs"/>
            </a:endParaRPr>
          </a:p>
        </p:txBody>
      </p:sp>
      <p:pic>
        <p:nvPicPr>
          <p:cNvPr id="4" name="Picture 3">
            <a:extLst>
              <a:ext uri="{FF2B5EF4-FFF2-40B4-BE49-F238E27FC236}">
                <a16:creationId xmlns:a16="http://schemas.microsoft.com/office/drawing/2014/main" id="{65810330-F0B5-43C9-BC34-094FFB5C0529}"/>
              </a:ext>
            </a:extLst>
          </p:cNvPr>
          <p:cNvPicPr>
            <a:picLocks noChangeAspect="1"/>
          </p:cNvPicPr>
          <p:nvPr/>
        </p:nvPicPr>
        <p:blipFill>
          <a:blip r:embed="rId3"/>
          <a:srcRect/>
          <a:stretch/>
        </p:blipFill>
        <p:spPr>
          <a:xfrm>
            <a:off x="3273" y="0"/>
            <a:ext cx="12191980" cy="6400789"/>
          </a:xfrm>
          <a:prstGeom prst="rect">
            <a:avLst/>
          </a:prstGeom>
        </p:spPr>
      </p:pic>
      <p:sp>
        <p:nvSpPr>
          <p:cNvPr id="35" name="Rectangle 34">
            <a:extLst>
              <a:ext uri="{FF2B5EF4-FFF2-40B4-BE49-F238E27FC236}">
                <a16:creationId xmlns:a16="http://schemas.microsoft.com/office/drawing/2014/main" id="{C5373426-E26E-431D-959C-5DB96C0B6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12607" y="1238442"/>
            <a:ext cx="3635926" cy="4355751"/>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Franklin Gothic Book" panose="020F0502020204030204"/>
              <a:ea typeface="+mn-ea"/>
              <a:cs typeface="+mn-cs"/>
            </a:endParaRPr>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8253979" y="1135937"/>
            <a:ext cx="3294554" cy="2901694"/>
          </a:xfrm>
        </p:spPr>
        <p:txBody>
          <a:bodyPr anchor="b">
            <a:normAutofit/>
          </a:bodyPr>
          <a:lstStyle/>
          <a:p>
            <a:r>
              <a:rPr lang="en-US" sz="4800" dirty="0">
                <a:solidFill>
                  <a:schemeClr val="tx1"/>
                </a:solidFill>
              </a:rPr>
              <a:t>Telangana</a:t>
            </a:r>
            <a:br>
              <a:rPr lang="en-US" sz="4800" dirty="0">
                <a:solidFill>
                  <a:schemeClr val="tx1"/>
                </a:solidFill>
              </a:rPr>
            </a:br>
            <a:r>
              <a:rPr lang="en-US" sz="4800" dirty="0">
                <a:solidFill>
                  <a:schemeClr val="tx1"/>
                </a:solidFill>
              </a:rPr>
              <a:t>Growth Analysis</a:t>
            </a:r>
          </a:p>
        </p:txBody>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8127750" y="4608576"/>
            <a:ext cx="3205640" cy="774186"/>
          </a:xfrm>
        </p:spPr>
        <p:txBody>
          <a:bodyPr anchor="t">
            <a:normAutofit/>
          </a:bodyPr>
          <a:lstStyle/>
          <a:p>
            <a:pPr>
              <a:lnSpc>
                <a:spcPct val="100000"/>
              </a:lnSpc>
            </a:pPr>
            <a:r>
              <a:rPr lang="en-US" sz="1600" dirty="0"/>
              <a:t>Hemanth</a:t>
            </a:r>
          </a:p>
        </p:txBody>
      </p:sp>
      <p:cxnSp>
        <p:nvCxnSpPr>
          <p:cNvPr id="37" name="Straight Connector 36">
            <a:extLst>
              <a:ext uri="{FF2B5EF4-FFF2-40B4-BE49-F238E27FC236}">
                <a16:creationId xmlns:a16="http://schemas.microsoft.com/office/drawing/2014/main" id="{96D07482-83A3-4451-943C-B469610829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76090" y="4508519"/>
            <a:ext cx="310896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EDC90921-9082-491B-940E-827D679F34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pic>
        <p:nvPicPr>
          <p:cNvPr id="8" name="Picture 7">
            <a:extLst>
              <a:ext uri="{FF2B5EF4-FFF2-40B4-BE49-F238E27FC236}">
                <a16:creationId xmlns:a16="http://schemas.microsoft.com/office/drawing/2014/main" id="{95A4B3F4-144C-D484-AF7A-E498A9A61D68}"/>
              </a:ext>
            </a:extLst>
          </p:cNvPr>
          <p:cNvPicPr>
            <a:picLocks noChangeAspect="1"/>
          </p:cNvPicPr>
          <p:nvPr/>
        </p:nvPicPr>
        <p:blipFill>
          <a:blip r:embed="rId4"/>
          <a:stretch>
            <a:fillRect/>
          </a:stretch>
        </p:blipFill>
        <p:spPr>
          <a:xfrm>
            <a:off x="11142677" y="131027"/>
            <a:ext cx="936000" cy="936000"/>
          </a:xfrm>
          <a:prstGeom prst="rect">
            <a:avLst/>
          </a:prstGeom>
        </p:spPr>
      </p:pic>
      <p:pic>
        <p:nvPicPr>
          <p:cNvPr id="10" name="Picture 9">
            <a:extLst>
              <a:ext uri="{FF2B5EF4-FFF2-40B4-BE49-F238E27FC236}">
                <a16:creationId xmlns:a16="http://schemas.microsoft.com/office/drawing/2014/main" id="{4C347310-F5DD-5F7D-CC95-D916AE1231A1}"/>
              </a:ext>
            </a:extLst>
          </p:cNvPr>
          <p:cNvPicPr>
            <a:picLocks noChangeAspect="1"/>
          </p:cNvPicPr>
          <p:nvPr/>
        </p:nvPicPr>
        <p:blipFill>
          <a:blip r:embed="rId5"/>
          <a:stretch>
            <a:fillRect/>
          </a:stretch>
        </p:blipFill>
        <p:spPr>
          <a:xfrm>
            <a:off x="46355" y="95027"/>
            <a:ext cx="1008000" cy="1008000"/>
          </a:xfrm>
          <a:prstGeom prst="rect">
            <a:avLst/>
          </a:prstGeom>
        </p:spPr>
      </p:pic>
    </p:spTree>
    <p:extLst>
      <p:ext uri="{BB962C8B-B14F-4D97-AF65-F5344CB8AC3E}">
        <p14:creationId xmlns:p14="http://schemas.microsoft.com/office/powerpoint/2010/main" val="193143965"/>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B6FEDE7-EB7C-7716-EC99-91E10F83A994}"/>
              </a:ext>
            </a:extLst>
          </p:cNvPr>
          <p:cNvSpPr txBox="1"/>
          <p:nvPr/>
        </p:nvSpPr>
        <p:spPr>
          <a:xfrm>
            <a:off x="406400" y="243840"/>
            <a:ext cx="11704320" cy="646331"/>
          </a:xfrm>
          <a:prstGeom prst="rect">
            <a:avLst/>
          </a:prstGeom>
          <a:noFill/>
        </p:spPr>
        <p:txBody>
          <a:bodyPr wrap="square" rtlCol="0">
            <a:spAutoFit/>
          </a:bodyPr>
          <a:lstStyle/>
          <a:p>
            <a:r>
              <a:rPr lang="en-US" b="1" dirty="0"/>
              <a:t>1. The top 5 districts that showed the highest document registration revenue growth between FY 2019 and </a:t>
            </a:r>
          </a:p>
          <a:p>
            <a:r>
              <a:rPr lang="en-US" b="1" dirty="0"/>
              <a:t>2022.</a:t>
            </a:r>
            <a:endParaRPr lang="en-IN" b="1" dirty="0"/>
          </a:p>
        </p:txBody>
      </p:sp>
      <p:pic>
        <p:nvPicPr>
          <p:cNvPr id="4" name="Picture 3">
            <a:extLst>
              <a:ext uri="{FF2B5EF4-FFF2-40B4-BE49-F238E27FC236}">
                <a16:creationId xmlns:a16="http://schemas.microsoft.com/office/drawing/2014/main" id="{E1F74437-B63F-0282-56BF-6400B65546C9}"/>
              </a:ext>
            </a:extLst>
          </p:cNvPr>
          <p:cNvPicPr>
            <a:picLocks noChangeAspect="1"/>
          </p:cNvPicPr>
          <p:nvPr/>
        </p:nvPicPr>
        <p:blipFill>
          <a:blip r:embed="rId2"/>
          <a:stretch>
            <a:fillRect/>
          </a:stretch>
        </p:blipFill>
        <p:spPr>
          <a:xfrm>
            <a:off x="973289" y="1014226"/>
            <a:ext cx="5413103" cy="3852000"/>
          </a:xfrm>
          <a:prstGeom prst="rect">
            <a:avLst/>
          </a:prstGeom>
        </p:spPr>
      </p:pic>
      <p:pic>
        <p:nvPicPr>
          <p:cNvPr id="7" name="Picture 6">
            <a:extLst>
              <a:ext uri="{FF2B5EF4-FFF2-40B4-BE49-F238E27FC236}">
                <a16:creationId xmlns:a16="http://schemas.microsoft.com/office/drawing/2014/main" id="{37FD33D7-48D8-9F70-25B9-0EC2087172E4}"/>
              </a:ext>
            </a:extLst>
          </p:cNvPr>
          <p:cNvPicPr>
            <a:picLocks noChangeAspect="1"/>
          </p:cNvPicPr>
          <p:nvPr/>
        </p:nvPicPr>
        <p:blipFill>
          <a:blip r:embed="rId3"/>
          <a:stretch>
            <a:fillRect/>
          </a:stretch>
        </p:blipFill>
        <p:spPr>
          <a:xfrm>
            <a:off x="7139486" y="667389"/>
            <a:ext cx="3276974" cy="3636000"/>
          </a:xfrm>
          <a:prstGeom prst="rect">
            <a:avLst/>
          </a:prstGeom>
        </p:spPr>
      </p:pic>
      <p:sp>
        <p:nvSpPr>
          <p:cNvPr id="5" name="TextBox 4">
            <a:extLst>
              <a:ext uri="{FF2B5EF4-FFF2-40B4-BE49-F238E27FC236}">
                <a16:creationId xmlns:a16="http://schemas.microsoft.com/office/drawing/2014/main" id="{3C2B1322-17B0-A2EF-2300-3BA559051878}"/>
              </a:ext>
            </a:extLst>
          </p:cNvPr>
          <p:cNvSpPr txBox="1"/>
          <p:nvPr/>
        </p:nvSpPr>
        <p:spPr>
          <a:xfrm>
            <a:off x="320583" y="4990282"/>
            <a:ext cx="11871417" cy="1200329"/>
          </a:xfrm>
          <a:prstGeom prst="rect">
            <a:avLst/>
          </a:prstGeom>
          <a:noFill/>
        </p:spPr>
        <p:txBody>
          <a:bodyPr wrap="square">
            <a:spAutoFit/>
          </a:bodyPr>
          <a:lstStyle/>
          <a:p>
            <a:r>
              <a:rPr lang="en-US" dirty="0"/>
              <a:t>The visualization shows that the district of </a:t>
            </a:r>
            <a:r>
              <a:rPr lang="en-US" dirty="0" err="1"/>
              <a:t>Mulugu</a:t>
            </a:r>
            <a:r>
              <a:rPr lang="en-US" dirty="0"/>
              <a:t> had the highest revenue growth, with a growth of 171%. The district of Adilabad was second, with a growth of 123%. The other districts in the top 5 are Karimnagar, </a:t>
            </a:r>
            <a:r>
              <a:rPr lang="en-US" dirty="0" err="1"/>
              <a:t>Mancherial</a:t>
            </a:r>
            <a:r>
              <a:rPr lang="en-US" dirty="0"/>
              <a:t> and </a:t>
            </a:r>
            <a:r>
              <a:rPr lang="en-US" dirty="0" err="1"/>
              <a:t>Medchal</a:t>
            </a:r>
            <a:r>
              <a:rPr lang="en-US" dirty="0"/>
              <a:t> </a:t>
            </a:r>
            <a:r>
              <a:rPr lang="en-US" dirty="0" err="1"/>
              <a:t>Malkajgiri</a:t>
            </a:r>
            <a:r>
              <a:rPr lang="en-US" dirty="0"/>
              <a:t>. The total revenue growth for the top 5 districts is 150%. This means that the document registration revenue in these districts has doubled in the last 3 years.</a:t>
            </a:r>
            <a:endParaRPr lang="en-IN" dirty="0"/>
          </a:p>
        </p:txBody>
      </p:sp>
    </p:spTree>
    <p:extLst>
      <p:ext uri="{BB962C8B-B14F-4D97-AF65-F5344CB8AC3E}">
        <p14:creationId xmlns:p14="http://schemas.microsoft.com/office/powerpoint/2010/main" val="18487465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7DB54D4-4B32-02CE-99F0-EA1CAE8E1E89}"/>
              </a:ext>
            </a:extLst>
          </p:cNvPr>
          <p:cNvPicPr>
            <a:picLocks noChangeAspect="1"/>
          </p:cNvPicPr>
          <p:nvPr/>
        </p:nvPicPr>
        <p:blipFill>
          <a:blip r:embed="rId2"/>
          <a:stretch>
            <a:fillRect/>
          </a:stretch>
        </p:blipFill>
        <p:spPr>
          <a:xfrm>
            <a:off x="628817" y="1260629"/>
            <a:ext cx="11070454" cy="4853936"/>
          </a:xfrm>
          <a:prstGeom prst="rect">
            <a:avLst/>
          </a:prstGeom>
        </p:spPr>
      </p:pic>
      <p:sp>
        <p:nvSpPr>
          <p:cNvPr id="4" name="TextBox 3">
            <a:extLst>
              <a:ext uri="{FF2B5EF4-FFF2-40B4-BE49-F238E27FC236}">
                <a16:creationId xmlns:a16="http://schemas.microsoft.com/office/drawing/2014/main" id="{182A199D-1CC5-FF7E-98E5-FFD051358899}"/>
              </a:ext>
            </a:extLst>
          </p:cNvPr>
          <p:cNvSpPr txBox="1"/>
          <p:nvPr/>
        </p:nvSpPr>
        <p:spPr>
          <a:xfrm>
            <a:off x="628817" y="257452"/>
            <a:ext cx="11407806" cy="646331"/>
          </a:xfrm>
          <a:prstGeom prst="rect">
            <a:avLst/>
          </a:prstGeom>
          <a:noFill/>
        </p:spPr>
        <p:txBody>
          <a:bodyPr wrap="square" rtlCol="0">
            <a:spAutoFit/>
          </a:bodyPr>
          <a:lstStyle/>
          <a:p>
            <a:r>
              <a:rPr lang="en-US" b="1" dirty="0"/>
              <a:t>2. How does the revenue generated from document registration compare to the revenue generated from e-stamp challans across districts? </a:t>
            </a:r>
            <a:endParaRPr lang="en-IN" b="1" dirty="0"/>
          </a:p>
        </p:txBody>
      </p:sp>
    </p:spTree>
    <p:extLst>
      <p:ext uri="{BB962C8B-B14F-4D97-AF65-F5344CB8AC3E}">
        <p14:creationId xmlns:p14="http://schemas.microsoft.com/office/powerpoint/2010/main" val="5313419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9A653BA-AC4F-7B52-8360-7FBB63E6CAC9}"/>
              </a:ext>
            </a:extLst>
          </p:cNvPr>
          <p:cNvPicPr>
            <a:picLocks noChangeAspect="1"/>
          </p:cNvPicPr>
          <p:nvPr/>
        </p:nvPicPr>
        <p:blipFill>
          <a:blip r:embed="rId2"/>
          <a:stretch>
            <a:fillRect/>
          </a:stretch>
        </p:blipFill>
        <p:spPr>
          <a:xfrm>
            <a:off x="797049" y="1103441"/>
            <a:ext cx="6198750" cy="5220000"/>
          </a:xfrm>
          <a:prstGeom prst="rect">
            <a:avLst/>
          </a:prstGeom>
        </p:spPr>
      </p:pic>
      <p:sp>
        <p:nvSpPr>
          <p:cNvPr id="4" name="TextBox 3">
            <a:extLst>
              <a:ext uri="{FF2B5EF4-FFF2-40B4-BE49-F238E27FC236}">
                <a16:creationId xmlns:a16="http://schemas.microsoft.com/office/drawing/2014/main" id="{57C01233-668F-9A36-F7F1-F847719B90FF}"/>
              </a:ext>
            </a:extLst>
          </p:cNvPr>
          <p:cNvSpPr txBox="1"/>
          <p:nvPr/>
        </p:nvSpPr>
        <p:spPr>
          <a:xfrm>
            <a:off x="797049" y="211393"/>
            <a:ext cx="10772857" cy="646331"/>
          </a:xfrm>
          <a:prstGeom prst="rect">
            <a:avLst/>
          </a:prstGeom>
          <a:noFill/>
        </p:spPr>
        <p:txBody>
          <a:bodyPr wrap="square">
            <a:spAutoFit/>
          </a:bodyPr>
          <a:lstStyle/>
          <a:p>
            <a:r>
              <a:rPr lang="en-US" b="1" dirty="0"/>
              <a:t>2. The top 5 districts where e-stamps revenue contributes significantly more to the revenue than the documents in FY 2022</a:t>
            </a:r>
            <a:endParaRPr lang="en-IN" b="1" dirty="0"/>
          </a:p>
        </p:txBody>
      </p:sp>
      <p:sp>
        <p:nvSpPr>
          <p:cNvPr id="6" name="TextBox 5">
            <a:extLst>
              <a:ext uri="{FF2B5EF4-FFF2-40B4-BE49-F238E27FC236}">
                <a16:creationId xmlns:a16="http://schemas.microsoft.com/office/drawing/2014/main" id="{9244F502-9E2F-4EE2-727E-55432D756ECA}"/>
              </a:ext>
            </a:extLst>
          </p:cNvPr>
          <p:cNvSpPr txBox="1"/>
          <p:nvPr/>
        </p:nvSpPr>
        <p:spPr>
          <a:xfrm>
            <a:off x="4955958" y="2083503"/>
            <a:ext cx="6824710" cy="1524520"/>
          </a:xfrm>
          <a:prstGeom prst="rect">
            <a:avLst/>
          </a:prstGeom>
          <a:noFill/>
        </p:spPr>
        <p:txBody>
          <a:bodyPr wrap="square">
            <a:spAutoFit/>
          </a:bodyPr>
          <a:lstStyle/>
          <a:p>
            <a:pPr marL="285750" indent="-285750" algn="just">
              <a:lnSpc>
                <a:spcPct val="150000"/>
              </a:lnSpc>
              <a:buFont typeface="Wingdings" panose="05000000000000000000" pitchFamily="2" charset="2"/>
              <a:buChar char="v"/>
            </a:pPr>
            <a:r>
              <a:rPr lang="en-US" sz="1600" dirty="0"/>
              <a:t>The e-stamp revenue is highest in the district of </a:t>
            </a:r>
            <a:r>
              <a:rPr lang="en-US" sz="1600" b="1" dirty="0" err="1"/>
              <a:t>Rangareddy</a:t>
            </a:r>
            <a:r>
              <a:rPr lang="en-US" sz="1600" dirty="0"/>
              <a:t>, followed </a:t>
            </a:r>
            <a:r>
              <a:rPr lang="en-US" sz="1600" b="1" dirty="0"/>
              <a:t>by </a:t>
            </a:r>
            <a:r>
              <a:rPr lang="en-US" sz="1600" b="1" dirty="0" err="1"/>
              <a:t>Medchal</a:t>
            </a:r>
            <a:r>
              <a:rPr lang="en-US" sz="1600" b="1" dirty="0"/>
              <a:t> </a:t>
            </a:r>
            <a:r>
              <a:rPr lang="en-US" sz="1600" b="1" dirty="0" err="1"/>
              <a:t>Malkajgiri</a:t>
            </a:r>
            <a:r>
              <a:rPr lang="en-US" sz="1600" b="1" dirty="0"/>
              <a:t> and Hyderabad</a:t>
            </a:r>
            <a:r>
              <a:rPr lang="en-US" sz="1600" dirty="0"/>
              <a:t>. This suggests that these districts are more digitally advanced and have a higher proportion of businesses and individuals who are comfortable using e-stamps.</a:t>
            </a:r>
            <a:endParaRPr lang="en-IN" sz="1600" dirty="0"/>
          </a:p>
        </p:txBody>
      </p:sp>
      <p:sp>
        <p:nvSpPr>
          <p:cNvPr id="8" name="TextBox 7">
            <a:extLst>
              <a:ext uri="{FF2B5EF4-FFF2-40B4-BE49-F238E27FC236}">
                <a16:creationId xmlns:a16="http://schemas.microsoft.com/office/drawing/2014/main" id="{47D42413-2CB4-CEEC-EF61-B9A42DB7168A}"/>
              </a:ext>
            </a:extLst>
          </p:cNvPr>
          <p:cNvSpPr txBox="1"/>
          <p:nvPr/>
        </p:nvSpPr>
        <p:spPr>
          <a:xfrm>
            <a:off x="4955958" y="3813049"/>
            <a:ext cx="6978590" cy="1155188"/>
          </a:xfrm>
          <a:prstGeom prst="rect">
            <a:avLst/>
          </a:prstGeom>
          <a:noFill/>
        </p:spPr>
        <p:txBody>
          <a:bodyPr wrap="square">
            <a:spAutoFit/>
          </a:bodyPr>
          <a:lstStyle/>
          <a:p>
            <a:pPr marL="285750" indent="-285750">
              <a:lnSpc>
                <a:spcPct val="150000"/>
              </a:lnSpc>
              <a:buFont typeface="Wingdings" panose="05000000000000000000" pitchFamily="2" charset="2"/>
              <a:buChar char="v"/>
            </a:pPr>
            <a:r>
              <a:rPr lang="en-US" sz="1600" b="1" dirty="0" err="1"/>
              <a:t>Rangareddy</a:t>
            </a:r>
            <a:r>
              <a:rPr lang="en-US" sz="1600" dirty="0"/>
              <a:t>: The district generates the most money, around 37 billion from registration of documents and 38 billion from electronic stamp challans, showing a roughly equal involvement of both sources.</a:t>
            </a:r>
            <a:endParaRPr lang="en-IN" sz="1600" dirty="0"/>
          </a:p>
        </p:txBody>
      </p:sp>
    </p:spTree>
    <p:extLst>
      <p:ext uri="{BB962C8B-B14F-4D97-AF65-F5344CB8AC3E}">
        <p14:creationId xmlns:p14="http://schemas.microsoft.com/office/powerpoint/2010/main" val="10110778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764238D-264D-34F5-71C3-4FF3CDC25F86}"/>
              </a:ext>
            </a:extLst>
          </p:cNvPr>
          <p:cNvPicPr>
            <a:picLocks noChangeAspect="1"/>
          </p:cNvPicPr>
          <p:nvPr/>
        </p:nvPicPr>
        <p:blipFill>
          <a:blip r:embed="rId2"/>
          <a:stretch>
            <a:fillRect/>
          </a:stretch>
        </p:blipFill>
        <p:spPr>
          <a:xfrm>
            <a:off x="251935" y="1460171"/>
            <a:ext cx="4092295" cy="1242168"/>
          </a:xfrm>
          <a:prstGeom prst="rect">
            <a:avLst/>
          </a:prstGeom>
        </p:spPr>
      </p:pic>
      <p:pic>
        <p:nvPicPr>
          <p:cNvPr id="5" name="Picture 4">
            <a:extLst>
              <a:ext uri="{FF2B5EF4-FFF2-40B4-BE49-F238E27FC236}">
                <a16:creationId xmlns:a16="http://schemas.microsoft.com/office/drawing/2014/main" id="{2A7559ED-1075-C1DD-78BB-A0242CE7552A}"/>
              </a:ext>
            </a:extLst>
          </p:cNvPr>
          <p:cNvPicPr>
            <a:picLocks noChangeAspect="1"/>
          </p:cNvPicPr>
          <p:nvPr/>
        </p:nvPicPr>
        <p:blipFill>
          <a:blip r:embed="rId3"/>
          <a:stretch>
            <a:fillRect/>
          </a:stretch>
        </p:blipFill>
        <p:spPr>
          <a:xfrm>
            <a:off x="4442514" y="758314"/>
            <a:ext cx="7559695" cy="4381880"/>
          </a:xfrm>
          <a:prstGeom prst="rect">
            <a:avLst/>
          </a:prstGeom>
        </p:spPr>
      </p:pic>
      <p:sp>
        <p:nvSpPr>
          <p:cNvPr id="7" name="TextBox 6">
            <a:extLst>
              <a:ext uri="{FF2B5EF4-FFF2-40B4-BE49-F238E27FC236}">
                <a16:creationId xmlns:a16="http://schemas.microsoft.com/office/drawing/2014/main" id="{5B5AAF2A-6807-FE3D-9306-17FF6CFAB785}"/>
              </a:ext>
            </a:extLst>
          </p:cNvPr>
          <p:cNvSpPr txBox="1"/>
          <p:nvPr/>
        </p:nvSpPr>
        <p:spPr>
          <a:xfrm>
            <a:off x="251935" y="214245"/>
            <a:ext cx="11547630" cy="369332"/>
          </a:xfrm>
          <a:prstGeom prst="rect">
            <a:avLst/>
          </a:prstGeom>
          <a:noFill/>
        </p:spPr>
        <p:txBody>
          <a:bodyPr wrap="square">
            <a:spAutoFit/>
          </a:bodyPr>
          <a:lstStyle/>
          <a:p>
            <a:r>
              <a:rPr lang="en-US" b="1" dirty="0"/>
              <a:t>3. E-Stamp challan count and document registration count pattern since the implementation of e-Stamp challan</a:t>
            </a:r>
            <a:endParaRPr lang="en-IN" b="1" dirty="0"/>
          </a:p>
        </p:txBody>
      </p:sp>
      <p:sp>
        <p:nvSpPr>
          <p:cNvPr id="9" name="TextBox 8">
            <a:extLst>
              <a:ext uri="{FF2B5EF4-FFF2-40B4-BE49-F238E27FC236}">
                <a16:creationId xmlns:a16="http://schemas.microsoft.com/office/drawing/2014/main" id="{804FC6A2-13DE-CAAC-A207-10B2DA1BC3E2}"/>
              </a:ext>
            </a:extLst>
          </p:cNvPr>
          <p:cNvSpPr txBox="1"/>
          <p:nvPr/>
        </p:nvSpPr>
        <p:spPr>
          <a:xfrm>
            <a:off x="74071" y="3331199"/>
            <a:ext cx="4270159" cy="2031325"/>
          </a:xfrm>
          <a:prstGeom prst="rect">
            <a:avLst/>
          </a:prstGeom>
          <a:noFill/>
        </p:spPr>
        <p:txBody>
          <a:bodyPr wrap="square">
            <a:spAutoFit/>
          </a:bodyPr>
          <a:lstStyle/>
          <a:p>
            <a:pPr marL="285750" indent="-285750" algn="just">
              <a:buFont typeface="Wingdings" panose="05000000000000000000" pitchFamily="2" charset="2"/>
              <a:buChar char="v"/>
            </a:pPr>
            <a:r>
              <a:rPr lang="en-US" dirty="0"/>
              <a:t>The number of e-stamp challans issued increased significantly in 2020, after the implementation of e-stamp challan. The number of documents registered also increased in 2020, but not as significantly as the number of e-stamp challans issued.</a:t>
            </a:r>
            <a:endParaRPr lang="en-IN" dirty="0"/>
          </a:p>
        </p:txBody>
      </p:sp>
      <p:sp>
        <p:nvSpPr>
          <p:cNvPr id="4" name="TextBox 3">
            <a:extLst>
              <a:ext uri="{FF2B5EF4-FFF2-40B4-BE49-F238E27FC236}">
                <a16:creationId xmlns:a16="http://schemas.microsoft.com/office/drawing/2014/main" id="{23E87E7E-7671-6151-E5C7-B75EB61A19F8}"/>
              </a:ext>
            </a:extLst>
          </p:cNvPr>
          <p:cNvSpPr txBox="1"/>
          <p:nvPr/>
        </p:nvSpPr>
        <p:spPr>
          <a:xfrm>
            <a:off x="331433" y="5397829"/>
            <a:ext cx="11670776" cy="646331"/>
          </a:xfrm>
          <a:prstGeom prst="rect">
            <a:avLst/>
          </a:prstGeom>
          <a:noFill/>
        </p:spPr>
        <p:txBody>
          <a:bodyPr wrap="square">
            <a:spAutoFit/>
          </a:bodyPr>
          <a:lstStyle/>
          <a:p>
            <a:r>
              <a:rPr lang="en-US" dirty="0"/>
              <a:t>This suggests that the implementation of e-stamp challan made it easier and more convenient for people to pay stamp duty. As a result, more people started using e-stamp challans, and the number of documents registered also increased.</a:t>
            </a:r>
            <a:endParaRPr lang="en-IN" dirty="0"/>
          </a:p>
        </p:txBody>
      </p:sp>
    </p:spTree>
    <p:extLst>
      <p:ext uri="{BB962C8B-B14F-4D97-AF65-F5344CB8AC3E}">
        <p14:creationId xmlns:p14="http://schemas.microsoft.com/office/powerpoint/2010/main" val="686818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04973C2-850F-7F27-3C90-4C87BAAD7C91}"/>
              </a:ext>
            </a:extLst>
          </p:cNvPr>
          <p:cNvSpPr txBox="1"/>
          <p:nvPr/>
        </p:nvSpPr>
        <p:spPr>
          <a:xfrm>
            <a:off x="397724" y="309528"/>
            <a:ext cx="10946167" cy="584775"/>
          </a:xfrm>
          <a:prstGeom prst="rect">
            <a:avLst/>
          </a:prstGeom>
          <a:noFill/>
        </p:spPr>
        <p:txBody>
          <a:bodyPr wrap="square" rtlCol="0">
            <a:spAutoFit/>
          </a:bodyPr>
          <a:lstStyle/>
          <a:p>
            <a:r>
              <a:rPr lang="en-US" sz="3200" b="1" u="sng" dirty="0"/>
              <a:t>Suggestion to Government</a:t>
            </a:r>
            <a:endParaRPr lang="en-IN" sz="3200" b="1" u="sng" dirty="0"/>
          </a:p>
        </p:txBody>
      </p:sp>
      <p:pic>
        <p:nvPicPr>
          <p:cNvPr id="6" name="Picture 5">
            <a:extLst>
              <a:ext uri="{FF2B5EF4-FFF2-40B4-BE49-F238E27FC236}">
                <a16:creationId xmlns:a16="http://schemas.microsoft.com/office/drawing/2014/main" id="{FECA63E8-446A-4DA0-6154-FC2F29C54ECB}"/>
              </a:ext>
            </a:extLst>
          </p:cNvPr>
          <p:cNvPicPr>
            <a:picLocks noChangeAspect="1"/>
          </p:cNvPicPr>
          <p:nvPr/>
        </p:nvPicPr>
        <p:blipFill>
          <a:blip r:embed="rId2"/>
          <a:stretch>
            <a:fillRect/>
          </a:stretch>
        </p:blipFill>
        <p:spPr>
          <a:xfrm>
            <a:off x="6538276" y="601916"/>
            <a:ext cx="5256000" cy="5256000"/>
          </a:xfrm>
          <a:prstGeom prst="rect">
            <a:avLst/>
          </a:prstGeom>
          <a:solidFill>
            <a:srgbClr val="FFFFFF">
              <a:shade val="85000"/>
            </a:srgbClr>
          </a:solidFill>
          <a:ln w="190500" cap="rnd">
            <a:solidFill>
              <a:srgbClr val="FFFFFF"/>
            </a:solidFill>
          </a:ln>
          <a:effectLst>
            <a:outerShdw blurRad="36195" dist="12700" dir="11400000" algn="tl" rotWithShape="0">
              <a:srgbClr val="000000">
                <a:alpha val="33000"/>
              </a:srgbClr>
            </a:outerShdw>
          </a:effectLst>
          <a:scene3d>
            <a:camera prst="perspectiveContrastingLeftFacing">
              <a:rot lat="540000" lon="2100000" rev="0"/>
            </a:camera>
            <a:lightRig rig="soft" dir="t"/>
          </a:scene3d>
          <a:sp3d contourW="12700" prstMaterial="matte">
            <a:bevelT w="63500" h="50800"/>
            <a:contourClr>
              <a:srgbClr val="C0C0C0"/>
            </a:contourClr>
          </a:sp3d>
        </p:spPr>
      </p:pic>
      <p:sp>
        <p:nvSpPr>
          <p:cNvPr id="8" name="TextBox 7">
            <a:extLst>
              <a:ext uri="{FF2B5EF4-FFF2-40B4-BE49-F238E27FC236}">
                <a16:creationId xmlns:a16="http://schemas.microsoft.com/office/drawing/2014/main" id="{C1CAA978-5549-3F2D-AA2E-408FFC64CFBE}"/>
              </a:ext>
            </a:extLst>
          </p:cNvPr>
          <p:cNvSpPr txBox="1"/>
          <p:nvPr/>
        </p:nvSpPr>
        <p:spPr>
          <a:xfrm>
            <a:off x="397724" y="1162382"/>
            <a:ext cx="6663476" cy="1077218"/>
          </a:xfrm>
          <a:prstGeom prst="rect">
            <a:avLst/>
          </a:prstGeom>
          <a:noFill/>
        </p:spPr>
        <p:txBody>
          <a:bodyPr wrap="square">
            <a:spAutoFit/>
          </a:bodyPr>
          <a:lstStyle/>
          <a:p>
            <a:pPr marL="285750" indent="-285750" algn="just">
              <a:buFont typeface="Wingdings" panose="05000000000000000000" pitchFamily="2" charset="2"/>
              <a:buChar char="v"/>
            </a:pPr>
            <a:r>
              <a:rPr lang="en-US" sz="1600" dirty="0"/>
              <a:t>The government to continue promoting the use of e-stamp challans. They can do this by making it easier for people to purchase and use e-stamp challans, and by educating people about the benefits of using e-stamp challans.</a:t>
            </a:r>
            <a:endParaRPr lang="en-IN" sz="1600" dirty="0"/>
          </a:p>
        </p:txBody>
      </p:sp>
      <p:sp>
        <p:nvSpPr>
          <p:cNvPr id="10" name="TextBox 9">
            <a:extLst>
              <a:ext uri="{FF2B5EF4-FFF2-40B4-BE49-F238E27FC236}">
                <a16:creationId xmlns:a16="http://schemas.microsoft.com/office/drawing/2014/main" id="{5C142458-1B5D-4070-F845-8566C0FFF089}"/>
              </a:ext>
            </a:extLst>
          </p:cNvPr>
          <p:cNvSpPr txBox="1"/>
          <p:nvPr/>
        </p:nvSpPr>
        <p:spPr>
          <a:xfrm>
            <a:off x="420000" y="2507679"/>
            <a:ext cx="6096000" cy="3539430"/>
          </a:xfrm>
          <a:prstGeom prst="rect">
            <a:avLst/>
          </a:prstGeom>
          <a:noFill/>
        </p:spPr>
        <p:txBody>
          <a:bodyPr wrap="square">
            <a:spAutoFit/>
          </a:bodyPr>
          <a:lstStyle/>
          <a:p>
            <a:r>
              <a:rPr lang="en-US" sz="1600" dirty="0"/>
              <a:t>Here are some specific suggestions:</a:t>
            </a:r>
          </a:p>
          <a:p>
            <a:pPr marL="285750" indent="-285750" algn="just">
              <a:buFont typeface="Wingdings" panose="05000000000000000000" pitchFamily="2" charset="2"/>
              <a:buChar char="v"/>
            </a:pPr>
            <a:r>
              <a:rPr lang="en-US" sz="1600" dirty="0"/>
              <a:t>The government could set up a dedicated website or call center to answer questions about e-stamp challans.</a:t>
            </a:r>
          </a:p>
          <a:p>
            <a:pPr marL="285750" indent="-285750" algn="just">
              <a:buFont typeface="Wingdings" panose="05000000000000000000" pitchFamily="2" charset="2"/>
              <a:buChar char="v"/>
            </a:pPr>
            <a:r>
              <a:rPr lang="en-US" sz="1600" dirty="0"/>
              <a:t>The government could provide subsidies for businesses and individuals who use e-stamp challans.</a:t>
            </a:r>
          </a:p>
          <a:p>
            <a:pPr marL="285750" indent="-285750" algn="just">
              <a:buFont typeface="Wingdings" panose="05000000000000000000" pitchFamily="2" charset="2"/>
              <a:buChar char="v"/>
            </a:pPr>
            <a:r>
              <a:rPr lang="en-US" sz="1600" dirty="0"/>
              <a:t>The government could make e-stamp challans available at more locations, such as post offices and banks.</a:t>
            </a:r>
          </a:p>
          <a:p>
            <a:pPr marL="285750" indent="-285750" algn="just">
              <a:buFont typeface="Wingdings" panose="05000000000000000000" pitchFamily="2" charset="2"/>
              <a:buChar char="v"/>
            </a:pPr>
            <a:r>
              <a:rPr lang="en-US" sz="1600" dirty="0"/>
              <a:t>The government could educate people about the benefits of using e-stamp challans through public awareness campaigns.</a:t>
            </a:r>
          </a:p>
          <a:p>
            <a:endParaRPr lang="en-US" sz="1600" dirty="0"/>
          </a:p>
          <a:p>
            <a:r>
              <a:rPr lang="en-US" sz="1600" dirty="0"/>
              <a:t>	By taking these steps, the government can encourage 	more people to use e-stamp challans, which will help to 	improve efficiency and transparency in the government 	revenue collection process.</a:t>
            </a:r>
            <a:endParaRPr lang="en-IN" sz="1600" dirty="0"/>
          </a:p>
        </p:txBody>
      </p:sp>
    </p:spTree>
    <p:extLst>
      <p:ext uri="{BB962C8B-B14F-4D97-AF65-F5344CB8AC3E}">
        <p14:creationId xmlns:p14="http://schemas.microsoft.com/office/powerpoint/2010/main" val="39040511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94E55C7-0429-96E2-C156-3E7B8F904B3B}"/>
              </a:ext>
            </a:extLst>
          </p:cNvPr>
          <p:cNvPicPr>
            <a:picLocks noChangeAspect="1"/>
          </p:cNvPicPr>
          <p:nvPr/>
        </p:nvPicPr>
        <p:blipFill>
          <a:blip r:embed="rId2"/>
          <a:stretch>
            <a:fillRect/>
          </a:stretch>
        </p:blipFill>
        <p:spPr>
          <a:xfrm>
            <a:off x="37724" y="1287000"/>
            <a:ext cx="4258628" cy="4212000"/>
          </a:xfrm>
          <a:prstGeom prst="rect">
            <a:avLst/>
          </a:prstGeom>
        </p:spPr>
      </p:pic>
      <p:pic>
        <p:nvPicPr>
          <p:cNvPr id="5" name="Picture 4">
            <a:extLst>
              <a:ext uri="{FF2B5EF4-FFF2-40B4-BE49-F238E27FC236}">
                <a16:creationId xmlns:a16="http://schemas.microsoft.com/office/drawing/2014/main" id="{8C819FBD-B5AB-9837-582B-9B9BF72D343E}"/>
              </a:ext>
            </a:extLst>
          </p:cNvPr>
          <p:cNvPicPr>
            <a:picLocks noChangeAspect="1"/>
          </p:cNvPicPr>
          <p:nvPr/>
        </p:nvPicPr>
        <p:blipFill>
          <a:blip r:embed="rId3"/>
          <a:stretch>
            <a:fillRect/>
          </a:stretch>
        </p:blipFill>
        <p:spPr>
          <a:xfrm>
            <a:off x="3972263" y="1251000"/>
            <a:ext cx="4084914" cy="4248000"/>
          </a:xfrm>
          <a:prstGeom prst="rect">
            <a:avLst/>
          </a:prstGeom>
        </p:spPr>
      </p:pic>
      <p:pic>
        <p:nvPicPr>
          <p:cNvPr id="7" name="Picture 6">
            <a:extLst>
              <a:ext uri="{FF2B5EF4-FFF2-40B4-BE49-F238E27FC236}">
                <a16:creationId xmlns:a16="http://schemas.microsoft.com/office/drawing/2014/main" id="{8A154FAE-DF3B-1F9B-3671-BF8E6CFCAC57}"/>
              </a:ext>
            </a:extLst>
          </p:cNvPr>
          <p:cNvPicPr>
            <a:picLocks noChangeAspect="1"/>
          </p:cNvPicPr>
          <p:nvPr/>
        </p:nvPicPr>
        <p:blipFill>
          <a:blip r:embed="rId4"/>
          <a:stretch>
            <a:fillRect/>
          </a:stretch>
        </p:blipFill>
        <p:spPr>
          <a:xfrm>
            <a:off x="7895650" y="1251000"/>
            <a:ext cx="4296351" cy="4320000"/>
          </a:xfrm>
          <a:prstGeom prst="rect">
            <a:avLst/>
          </a:prstGeom>
        </p:spPr>
      </p:pic>
      <p:sp>
        <p:nvSpPr>
          <p:cNvPr id="9" name="TextBox 8">
            <a:extLst>
              <a:ext uri="{FF2B5EF4-FFF2-40B4-BE49-F238E27FC236}">
                <a16:creationId xmlns:a16="http://schemas.microsoft.com/office/drawing/2014/main" id="{4BE5FF19-761C-A2F9-1A1F-3B8DCE3BB821}"/>
              </a:ext>
            </a:extLst>
          </p:cNvPr>
          <p:cNvSpPr txBox="1"/>
          <p:nvPr/>
        </p:nvSpPr>
        <p:spPr>
          <a:xfrm>
            <a:off x="243840" y="299504"/>
            <a:ext cx="11704320" cy="646331"/>
          </a:xfrm>
          <a:prstGeom prst="rect">
            <a:avLst/>
          </a:prstGeom>
          <a:noFill/>
        </p:spPr>
        <p:txBody>
          <a:bodyPr wrap="square">
            <a:spAutoFit/>
          </a:bodyPr>
          <a:lstStyle/>
          <a:p>
            <a:r>
              <a:rPr lang="en-US" dirty="0"/>
              <a:t>4. Categorize districts into three segments based on their stamp registration revenue generation during the fiscal year</a:t>
            </a:r>
          </a:p>
          <a:p>
            <a:r>
              <a:rPr lang="en-US" dirty="0"/>
              <a:t>     2021 - 2022</a:t>
            </a:r>
            <a:endParaRPr lang="en-IN" dirty="0"/>
          </a:p>
        </p:txBody>
      </p:sp>
    </p:spTree>
    <p:extLst>
      <p:ext uri="{BB962C8B-B14F-4D97-AF65-F5344CB8AC3E}">
        <p14:creationId xmlns:p14="http://schemas.microsoft.com/office/powerpoint/2010/main" val="944727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347F526-EF56-95F7-6216-79D7CE99998E}"/>
              </a:ext>
            </a:extLst>
          </p:cNvPr>
          <p:cNvSpPr txBox="1"/>
          <p:nvPr/>
        </p:nvSpPr>
        <p:spPr>
          <a:xfrm>
            <a:off x="360680" y="1154371"/>
            <a:ext cx="11470640" cy="4612032"/>
          </a:xfrm>
          <a:prstGeom prst="rect">
            <a:avLst/>
          </a:prstGeom>
          <a:noFill/>
        </p:spPr>
        <p:txBody>
          <a:bodyPr wrap="square">
            <a:spAutoFit/>
          </a:bodyPr>
          <a:lstStyle/>
          <a:p>
            <a:pPr marL="285750" indent="-285750" algn="just">
              <a:lnSpc>
                <a:spcPct val="150000"/>
              </a:lnSpc>
              <a:buFont typeface="Wingdings" panose="05000000000000000000" pitchFamily="2" charset="2"/>
              <a:buChar char="v"/>
            </a:pPr>
            <a:r>
              <a:rPr lang="en-US" dirty="0"/>
              <a:t>The District Map in the previous slide shows the revenue from stamp registration in different districts of Telangana during the fiscal year 2021-2022.</a:t>
            </a:r>
          </a:p>
          <a:p>
            <a:pPr marL="285750" indent="-285750" algn="just">
              <a:lnSpc>
                <a:spcPct val="150000"/>
              </a:lnSpc>
              <a:buFont typeface="Wingdings" panose="05000000000000000000" pitchFamily="2" charset="2"/>
              <a:buChar char="v"/>
            </a:pPr>
            <a:r>
              <a:rPr lang="en-US" dirty="0"/>
              <a:t>District is divided into three segments: high, medium, and low. The districts in the high segment generated the most revenue from stamp registration, followed by the districts in the medium segment, and then the districts in the low segment.</a:t>
            </a:r>
          </a:p>
          <a:p>
            <a:pPr marL="285750" indent="-285750" algn="just">
              <a:lnSpc>
                <a:spcPct val="150000"/>
              </a:lnSpc>
              <a:buFont typeface="Wingdings" panose="05000000000000000000" pitchFamily="2" charset="2"/>
              <a:buChar char="v"/>
            </a:pPr>
            <a:r>
              <a:rPr lang="en-US" dirty="0"/>
              <a:t>The district of </a:t>
            </a:r>
            <a:r>
              <a:rPr lang="en-US" dirty="0" err="1"/>
              <a:t>Rangareddy</a:t>
            </a:r>
            <a:r>
              <a:rPr lang="en-US" dirty="0"/>
              <a:t> generated the most revenue from stamp registration, followed by the districts of </a:t>
            </a:r>
            <a:r>
              <a:rPr lang="en-US" dirty="0" err="1"/>
              <a:t>Medchal</a:t>
            </a:r>
            <a:r>
              <a:rPr lang="en-US" dirty="0"/>
              <a:t> </a:t>
            </a:r>
            <a:r>
              <a:rPr lang="en-US" dirty="0" err="1"/>
              <a:t>Malkajgiri</a:t>
            </a:r>
            <a:r>
              <a:rPr lang="en-US" dirty="0"/>
              <a:t> and Hyderabad.</a:t>
            </a:r>
          </a:p>
          <a:p>
            <a:pPr marL="285750" indent="-285750" algn="just">
              <a:lnSpc>
                <a:spcPct val="150000"/>
              </a:lnSpc>
              <a:buFont typeface="Wingdings" panose="05000000000000000000" pitchFamily="2" charset="2"/>
              <a:buChar char="v"/>
            </a:pPr>
            <a:r>
              <a:rPr lang="en-US" dirty="0"/>
              <a:t>The districts of </a:t>
            </a:r>
            <a:r>
              <a:rPr lang="en-IN" sz="1800" b="0" i="0" u="none" strike="noStrike" dirty="0" err="1">
                <a:solidFill>
                  <a:srgbClr val="000000"/>
                </a:solidFill>
                <a:effectLst/>
                <a:latin typeface="Calibri" panose="020F0502020204030204" pitchFamily="34" charset="0"/>
              </a:rPr>
              <a:t>Kumurambheem</a:t>
            </a:r>
            <a:r>
              <a:rPr lang="en-IN" sz="1800" b="0" i="0" u="none" strike="noStrike" dirty="0">
                <a:solidFill>
                  <a:srgbClr val="000000"/>
                </a:solidFill>
                <a:effectLst/>
                <a:latin typeface="Calibri" panose="020F0502020204030204" pitchFamily="34" charset="0"/>
              </a:rPr>
              <a:t> </a:t>
            </a:r>
            <a:r>
              <a:rPr lang="en-IN" sz="1800" b="0" i="0" u="none" strike="noStrike" dirty="0" err="1">
                <a:solidFill>
                  <a:srgbClr val="000000"/>
                </a:solidFill>
                <a:effectLst/>
                <a:latin typeface="Calibri" panose="020F0502020204030204" pitchFamily="34" charset="0"/>
              </a:rPr>
              <a:t>Asifabad</a:t>
            </a:r>
            <a:r>
              <a:rPr lang="en-IN" dirty="0"/>
              <a:t> </a:t>
            </a:r>
            <a:r>
              <a:rPr lang="en-US" dirty="0"/>
              <a:t>and </a:t>
            </a:r>
            <a:r>
              <a:rPr lang="en-IN" sz="1800" b="0" i="0" u="none" strike="noStrike" dirty="0" err="1">
                <a:solidFill>
                  <a:srgbClr val="000000"/>
                </a:solidFill>
                <a:effectLst/>
                <a:latin typeface="Calibri" panose="020F0502020204030204" pitchFamily="34" charset="0"/>
              </a:rPr>
              <a:t>Mulugu</a:t>
            </a:r>
            <a:r>
              <a:rPr lang="en-IN" dirty="0"/>
              <a:t> </a:t>
            </a:r>
            <a:r>
              <a:rPr lang="en-US" dirty="0"/>
              <a:t>generated the least revenue from stamp registration. There is a clear distinction between the districts in the high segment and the districts in the low segment. The districts in the high segment generated significantly more revenue from stamp registration than the districts in the low segment.</a:t>
            </a:r>
            <a:endParaRPr lang="en-IN" dirty="0"/>
          </a:p>
        </p:txBody>
      </p:sp>
      <p:sp>
        <p:nvSpPr>
          <p:cNvPr id="4" name="TextBox 3">
            <a:extLst>
              <a:ext uri="{FF2B5EF4-FFF2-40B4-BE49-F238E27FC236}">
                <a16:creationId xmlns:a16="http://schemas.microsoft.com/office/drawing/2014/main" id="{B15CC235-D538-E051-2D5E-A3656A093E4E}"/>
              </a:ext>
            </a:extLst>
          </p:cNvPr>
          <p:cNvSpPr txBox="1"/>
          <p:nvPr/>
        </p:nvSpPr>
        <p:spPr>
          <a:xfrm>
            <a:off x="508000" y="355600"/>
            <a:ext cx="1412240" cy="523220"/>
          </a:xfrm>
          <a:prstGeom prst="rect">
            <a:avLst/>
          </a:prstGeom>
          <a:blipFill>
            <a:blip r:embed="rId2"/>
            <a:tile tx="0" ty="0" sx="100000" sy="100000" flip="none" algn="tl"/>
          </a:blipFill>
        </p:spPr>
        <p:txBody>
          <a:bodyPr wrap="square" rtlCol="0">
            <a:spAutoFit/>
          </a:bodyPr>
          <a:lstStyle/>
          <a:p>
            <a:r>
              <a:rPr lang="en-US" sz="2800" b="1" dirty="0"/>
              <a:t>Insights</a:t>
            </a:r>
            <a:endParaRPr lang="en-IN" sz="2800" b="1" dirty="0"/>
          </a:p>
        </p:txBody>
      </p:sp>
    </p:spTree>
    <p:extLst>
      <p:ext uri="{BB962C8B-B14F-4D97-AF65-F5344CB8AC3E}">
        <p14:creationId xmlns:p14="http://schemas.microsoft.com/office/powerpoint/2010/main" val="6590164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A6EDF43-5E9F-FA9A-A685-2738D64E558B}"/>
              </a:ext>
            </a:extLst>
          </p:cNvPr>
          <p:cNvPicPr>
            <a:picLocks noChangeAspect="1"/>
          </p:cNvPicPr>
          <p:nvPr/>
        </p:nvPicPr>
        <p:blipFill>
          <a:blip r:embed="rId2"/>
          <a:stretch>
            <a:fillRect/>
          </a:stretch>
        </p:blipFill>
        <p:spPr>
          <a:xfrm>
            <a:off x="703971" y="259116"/>
            <a:ext cx="10584000" cy="5331873"/>
          </a:xfrm>
          <a:prstGeom prst="rect">
            <a:avLst/>
          </a:prstGeom>
        </p:spPr>
      </p:pic>
    </p:spTree>
    <p:extLst>
      <p:ext uri="{BB962C8B-B14F-4D97-AF65-F5344CB8AC3E}">
        <p14:creationId xmlns:p14="http://schemas.microsoft.com/office/powerpoint/2010/main" val="19780585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EE8B5CE-E549-DF73-59C0-55225991BFAA}"/>
              </a:ext>
            </a:extLst>
          </p:cNvPr>
          <p:cNvSpPr txBox="1"/>
          <p:nvPr/>
        </p:nvSpPr>
        <p:spPr>
          <a:xfrm>
            <a:off x="1541755" y="1846555"/>
            <a:ext cx="9108489" cy="2119042"/>
          </a:xfrm>
          <a:prstGeom prst="rect">
            <a:avLst/>
          </a:prstGeom>
          <a:noFill/>
        </p:spPr>
        <p:txBody>
          <a:bodyPr wrap="square" rtlCol="0">
            <a:spAutoFit/>
          </a:bodyPr>
          <a:lstStyle/>
          <a:p>
            <a:pPr marL="285750" indent="-285750" algn="just">
              <a:lnSpc>
                <a:spcPct val="150000"/>
              </a:lnSpc>
              <a:buFont typeface="Wingdings" panose="05000000000000000000" pitchFamily="2" charset="2"/>
              <a:buChar char="v"/>
            </a:pPr>
            <a:r>
              <a:rPr lang="en-US" dirty="0"/>
              <a:t>In this section of our presentation, we will be exploring the analysis of vehicle sales data from the Road Transport Authority (RTA) of Telangana, with a specific focus on transport sales. </a:t>
            </a:r>
          </a:p>
          <a:p>
            <a:pPr marL="285750" indent="-285750" algn="just">
              <a:lnSpc>
                <a:spcPct val="150000"/>
              </a:lnSpc>
              <a:buFont typeface="Wingdings" panose="05000000000000000000" pitchFamily="2" charset="2"/>
              <a:buChar char="v"/>
            </a:pPr>
            <a:r>
              <a:rPr lang="en-US" dirty="0"/>
              <a:t>This dataset provides a comprehensive overview of individual vehicle sales within the state, offering valuable insights into the dynamics of the transportation sector.</a:t>
            </a:r>
            <a:endParaRPr lang="en-IN" dirty="0"/>
          </a:p>
        </p:txBody>
      </p:sp>
      <p:sp>
        <p:nvSpPr>
          <p:cNvPr id="3" name="TextBox 2">
            <a:extLst>
              <a:ext uri="{FF2B5EF4-FFF2-40B4-BE49-F238E27FC236}">
                <a16:creationId xmlns:a16="http://schemas.microsoft.com/office/drawing/2014/main" id="{0E9DED86-5738-28E3-3BAA-0C55653DD4DD}"/>
              </a:ext>
            </a:extLst>
          </p:cNvPr>
          <p:cNvSpPr txBox="1"/>
          <p:nvPr/>
        </p:nvSpPr>
        <p:spPr>
          <a:xfrm>
            <a:off x="1541755" y="816743"/>
            <a:ext cx="4077810" cy="523220"/>
          </a:xfrm>
          <a:prstGeom prst="rect">
            <a:avLst/>
          </a:prstGeom>
          <a:blipFill>
            <a:blip r:embed="rId2"/>
            <a:tile tx="0" ty="0" sx="100000" sy="100000" flip="none" algn="tl"/>
          </a:blipFill>
        </p:spPr>
        <p:txBody>
          <a:bodyPr wrap="square" rtlCol="0">
            <a:spAutoFit/>
          </a:bodyPr>
          <a:lstStyle/>
          <a:p>
            <a:r>
              <a:rPr lang="en-US" sz="2800" b="1" dirty="0">
                <a:solidFill>
                  <a:schemeClr val="tx1">
                    <a:lumMod val="85000"/>
                    <a:lumOff val="15000"/>
                  </a:schemeClr>
                </a:solidFill>
              </a:rPr>
              <a:t>Transportation Analysis</a:t>
            </a:r>
            <a:endParaRPr lang="en-IN" sz="2800" b="1" dirty="0">
              <a:solidFill>
                <a:schemeClr val="tx1">
                  <a:lumMod val="85000"/>
                  <a:lumOff val="15000"/>
                </a:schemeClr>
              </a:solidFill>
            </a:endParaRPr>
          </a:p>
        </p:txBody>
      </p:sp>
    </p:spTree>
    <p:extLst>
      <p:ext uri="{BB962C8B-B14F-4D97-AF65-F5344CB8AC3E}">
        <p14:creationId xmlns:p14="http://schemas.microsoft.com/office/powerpoint/2010/main" val="28771656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58DDD4E-44A0-0B77-3C37-89D7B91456BF}"/>
              </a:ext>
            </a:extLst>
          </p:cNvPr>
          <p:cNvSpPr txBox="1"/>
          <p:nvPr/>
        </p:nvSpPr>
        <p:spPr>
          <a:xfrm>
            <a:off x="406523" y="157057"/>
            <a:ext cx="11516188" cy="646331"/>
          </a:xfrm>
          <a:prstGeom prst="rect">
            <a:avLst/>
          </a:prstGeom>
          <a:noFill/>
        </p:spPr>
        <p:txBody>
          <a:bodyPr wrap="square">
            <a:spAutoFit/>
          </a:bodyPr>
          <a:lstStyle/>
          <a:p>
            <a:r>
              <a:rPr lang="en-US" dirty="0"/>
              <a:t>5. Investigate whether there is any correlation between vehicle sales and specific months or seasons in </a:t>
            </a:r>
          </a:p>
          <a:p>
            <a:r>
              <a:rPr lang="en-US" dirty="0"/>
              <a:t>     different districts.</a:t>
            </a:r>
            <a:endParaRPr lang="en-IN" dirty="0"/>
          </a:p>
        </p:txBody>
      </p:sp>
      <p:pic>
        <p:nvPicPr>
          <p:cNvPr id="5" name="Picture 4">
            <a:extLst>
              <a:ext uri="{FF2B5EF4-FFF2-40B4-BE49-F238E27FC236}">
                <a16:creationId xmlns:a16="http://schemas.microsoft.com/office/drawing/2014/main" id="{F35E5C9E-025E-7C47-ED4A-FE4E3271BD93}"/>
              </a:ext>
            </a:extLst>
          </p:cNvPr>
          <p:cNvPicPr>
            <a:picLocks noChangeAspect="1"/>
          </p:cNvPicPr>
          <p:nvPr/>
        </p:nvPicPr>
        <p:blipFill>
          <a:blip r:embed="rId2"/>
          <a:stretch>
            <a:fillRect/>
          </a:stretch>
        </p:blipFill>
        <p:spPr>
          <a:xfrm>
            <a:off x="1303639" y="925952"/>
            <a:ext cx="9864000" cy="5451825"/>
          </a:xfrm>
          <a:prstGeom prst="rect">
            <a:avLst/>
          </a:prstGeom>
        </p:spPr>
      </p:pic>
    </p:spTree>
    <p:extLst>
      <p:ext uri="{BB962C8B-B14F-4D97-AF65-F5344CB8AC3E}">
        <p14:creationId xmlns:p14="http://schemas.microsoft.com/office/powerpoint/2010/main" val="17697823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C86D3-8FD1-4F47-A319-7D0542E48B2F}"/>
              </a:ext>
            </a:extLst>
          </p:cNvPr>
          <p:cNvSpPr>
            <a:spLocks noGrp="1"/>
          </p:cNvSpPr>
          <p:nvPr>
            <p:ph type="title"/>
          </p:nvPr>
        </p:nvSpPr>
        <p:spPr>
          <a:xfrm>
            <a:off x="1181100" y="1005927"/>
            <a:ext cx="3181350" cy="745725"/>
          </a:xfrm>
          <a:solidFill>
            <a:schemeClr val="accent4">
              <a:lumMod val="60000"/>
              <a:lumOff val="40000"/>
            </a:schemeClr>
          </a:solidFill>
        </p:spPr>
        <p:txBody>
          <a:bodyPr vert="horz" lIns="91440" tIns="45720" rIns="91440" bIns="45720" rtlCol="0">
            <a:normAutofit fontScale="90000"/>
          </a:bodyPr>
          <a:lstStyle/>
          <a:p>
            <a:r>
              <a:rPr lang="en-US" dirty="0"/>
              <a:t>                         Contents</a:t>
            </a:r>
          </a:p>
        </p:txBody>
      </p:sp>
      <p:graphicFrame>
        <p:nvGraphicFramePr>
          <p:cNvPr id="6" name="Content Placeholder 5">
            <a:extLst>
              <a:ext uri="{FF2B5EF4-FFF2-40B4-BE49-F238E27FC236}">
                <a16:creationId xmlns:a16="http://schemas.microsoft.com/office/drawing/2014/main" id="{5732A12C-F290-6DDF-A7FB-A0EC3EBC2704}"/>
              </a:ext>
            </a:extLst>
          </p:cNvPr>
          <p:cNvGraphicFramePr>
            <a:graphicFrameLocks noGrp="1"/>
          </p:cNvGraphicFramePr>
          <p:nvPr>
            <p:ph idx="1"/>
            <p:extLst>
              <p:ext uri="{D42A27DB-BD31-4B8C-83A1-F6EECF244321}">
                <p14:modId xmlns:p14="http://schemas.microsoft.com/office/powerpoint/2010/main" val="3351841084"/>
              </p:ext>
            </p:extLst>
          </p:nvPr>
        </p:nvGraphicFramePr>
        <p:xfrm>
          <a:off x="1096963" y="2108200"/>
          <a:ext cx="10058400" cy="37607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Picture 2">
            <a:extLst>
              <a:ext uri="{FF2B5EF4-FFF2-40B4-BE49-F238E27FC236}">
                <a16:creationId xmlns:a16="http://schemas.microsoft.com/office/drawing/2014/main" id="{BFE1B67B-CCC5-9CF9-92CE-1C05318B3AC2}"/>
              </a:ext>
            </a:extLst>
          </p:cNvPr>
          <p:cNvPicPr>
            <a:picLocks noChangeAspect="1"/>
          </p:cNvPicPr>
          <p:nvPr/>
        </p:nvPicPr>
        <p:blipFill>
          <a:blip r:embed="rId8"/>
          <a:stretch>
            <a:fillRect/>
          </a:stretch>
        </p:blipFill>
        <p:spPr>
          <a:xfrm>
            <a:off x="30393" y="0"/>
            <a:ext cx="1005927" cy="1005927"/>
          </a:xfrm>
          <a:prstGeom prst="rect">
            <a:avLst/>
          </a:prstGeom>
        </p:spPr>
      </p:pic>
      <p:pic>
        <p:nvPicPr>
          <p:cNvPr id="4" name="Picture 3">
            <a:extLst>
              <a:ext uri="{FF2B5EF4-FFF2-40B4-BE49-F238E27FC236}">
                <a16:creationId xmlns:a16="http://schemas.microsoft.com/office/drawing/2014/main" id="{EFF9780E-766C-205B-6637-B76837853D78}"/>
              </a:ext>
            </a:extLst>
          </p:cNvPr>
          <p:cNvPicPr>
            <a:picLocks noChangeAspect="1"/>
          </p:cNvPicPr>
          <p:nvPr/>
        </p:nvPicPr>
        <p:blipFill>
          <a:blip r:embed="rId9"/>
          <a:stretch>
            <a:fillRect/>
          </a:stretch>
        </p:blipFill>
        <p:spPr>
          <a:xfrm>
            <a:off x="11155363" y="50147"/>
            <a:ext cx="938865" cy="938865"/>
          </a:xfrm>
          <a:prstGeom prst="rect">
            <a:avLst/>
          </a:prstGeom>
        </p:spPr>
      </p:pic>
    </p:spTree>
    <p:extLst>
      <p:ext uri="{BB962C8B-B14F-4D97-AF65-F5344CB8AC3E}">
        <p14:creationId xmlns:p14="http://schemas.microsoft.com/office/powerpoint/2010/main" val="29335143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B7AD88B-FED9-92E4-642D-738A907E9E82}"/>
              </a:ext>
            </a:extLst>
          </p:cNvPr>
          <p:cNvSpPr txBox="1"/>
          <p:nvPr/>
        </p:nvSpPr>
        <p:spPr>
          <a:xfrm>
            <a:off x="739065" y="290289"/>
            <a:ext cx="1782193" cy="461665"/>
          </a:xfrm>
          <a:prstGeom prst="rect">
            <a:avLst/>
          </a:prstGeom>
          <a:blipFill>
            <a:blip r:embed="rId2"/>
            <a:tile tx="0" ty="0" sx="100000" sy="100000" flip="none" algn="tl"/>
          </a:blipFill>
        </p:spPr>
        <p:txBody>
          <a:bodyPr wrap="square">
            <a:spAutoFit/>
          </a:bodyPr>
          <a:lstStyle/>
          <a:p>
            <a:r>
              <a:rPr lang="en-IN" sz="2400" b="1" dirty="0">
                <a:solidFill>
                  <a:schemeClr val="bg1"/>
                </a:solidFill>
              </a:rPr>
              <a:t>  </a:t>
            </a:r>
            <a:r>
              <a:rPr lang="en-IN" sz="2400" b="1" dirty="0">
                <a:solidFill>
                  <a:schemeClr val="tx1">
                    <a:lumMod val="75000"/>
                    <a:lumOff val="25000"/>
                  </a:schemeClr>
                </a:solidFill>
              </a:rPr>
              <a:t>Insights</a:t>
            </a:r>
          </a:p>
        </p:txBody>
      </p:sp>
      <p:sp>
        <p:nvSpPr>
          <p:cNvPr id="6" name="TextBox 5">
            <a:extLst>
              <a:ext uri="{FF2B5EF4-FFF2-40B4-BE49-F238E27FC236}">
                <a16:creationId xmlns:a16="http://schemas.microsoft.com/office/drawing/2014/main" id="{0E128BF6-E2B7-7FE3-650E-B734635D7E0D}"/>
              </a:ext>
            </a:extLst>
          </p:cNvPr>
          <p:cNvSpPr txBox="1"/>
          <p:nvPr/>
        </p:nvSpPr>
        <p:spPr>
          <a:xfrm>
            <a:off x="739065" y="1145220"/>
            <a:ext cx="10535576" cy="4801314"/>
          </a:xfrm>
          <a:prstGeom prst="rect">
            <a:avLst/>
          </a:prstGeom>
          <a:noFill/>
        </p:spPr>
        <p:txBody>
          <a:bodyPr wrap="square" rtlCol="0">
            <a:spAutoFit/>
          </a:bodyPr>
          <a:lstStyle/>
          <a:p>
            <a:pPr marL="285750" indent="-285750" algn="just">
              <a:buFont typeface="Wingdings" panose="05000000000000000000" pitchFamily="2" charset="2"/>
              <a:buChar char="v"/>
            </a:pPr>
            <a:r>
              <a:rPr lang="en-US" dirty="0"/>
              <a:t>There is a correlation between vehicle sales and specific months or seasons in different districts. However, there are a few months or seasons that consistently show higher or lower sales rates.</a:t>
            </a:r>
          </a:p>
          <a:p>
            <a:pPr marL="285750" indent="-285750" algn="just">
              <a:buFont typeface="Wingdings" panose="05000000000000000000" pitchFamily="2" charset="2"/>
              <a:buChar char="v"/>
            </a:pPr>
            <a:endParaRPr lang="en-US" dirty="0"/>
          </a:p>
          <a:p>
            <a:pPr marL="285750" indent="-285750" algn="just">
              <a:buFont typeface="Wingdings" panose="05000000000000000000" pitchFamily="2" charset="2"/>
              <a:buChar char="v"/>
            </a:pPr>
            <a:r>
              <a:rPr lang="en-US" b="1" dirty="0"/>
              <a:t>April to May</a:t>
            </a:r>
            <a:r>
              <a:rPr lang="en-US" dirty="0"/>
              <a:t>: These months tend to have the lower sales rates, which could be due to the Budget constraints. The start of the financial year in India is in April. This can lead to budget constraints for businesses and individuals, as they may be focused on other financial obligations.</a:t>
            </a:r>
          </a:p>
          <a:p>
            <a:pPr marL="285750" indent="-285750" algn="just">
              <a:buFont typeface="Wingdings" panose="05000000000000000000" pitchFamily="2" charset="2"/>
              <a:buChar char="v"/>
            </a:pPr>
            <a:endParaRPr lang="en-US" dirty="0"/>
          </a:p>
          <a:p>
            <a:pPr marL="285750" indent="-285750" algn="just">
              <a:buFont typeface="Wingdings" panose="05000000000000000000" pitchFamily="2" charset="2"/>
              <a:buChar char="v"/>
            </a:pPr>
            <a:r>
              <a:rPr lang="en-US" b="1" dirty="0"/>
              <a:t>October to December: </a:t>
            </a:r>
            <a:r>
              <a:rPr lang="en-US" dirty="0"/>
              <a:t>These months tend to have higher sales rates, which could be due to the festive season.</a:t>
            </a:r>
          </a:p>
          <a:p>
            <a:pPr marL="285750" indent="-285750" algn="just">
              <a:buFont typeface="Wingdings" panose="05000000000000000000" pitchFamily="2" charset="2"/>
              <a:buChar char="v"/>
            </a:pPr>
            <a:endParaRPr lang="en-US" dirty="0"/>
          </a:p>
          <a:p>
            <a:pPr marL="285750" indent="-285750" algn="just">
              <a:buFont typeface="Wingdings" panose="05000000000000000000" pitchFamily="2" charset="2"/>
              <a:buChar char="v"/>
            </a:pPr>
            <a:r>
              <a:rPr lang="en-US" dirty="0"/>
              <a:t>The driving factors for these seasonal variations in vehicle sales could be:</a:t>
            </a:r>
          </a:p>
          <a:p>
            <a:pPr marL="742950" lvl="1" indent="-285750" algn="just">
              <a:buFont typeface="Wingdings" panose="05000000000000000000" pitchFamily="2" charset="2"/>
              <a:buChar char="ü"/>
            </a:pPr>
            <a:r>
              <a:rPr lang="en-US" b="1" dirty="0"/>
              <a:t>Weather</a:t>
            </a:r>
            <a:r>
              <a:rPr lang="en-US" dirty="0"/>
              <a:t>: Good weather is often associated with increased outdoor activities, which can lead to an increase in demand for vehicles.</a:t>
            </a:r>
          </a:p>
          <a:p>
            <a:pPr marL="742950" lvl="1" indent="-285750" algn="just">
              <a:buFont typeface="Wingdings" panose="05000000000000000000" pitchFamily="2" charset="2"/>
              <a:buChar char="ü"/>
            </a:pPr>
            <a:r>
              <a:rPr lang="en-US" b="1" dirty="0"/>
              <a:t>School holidays</a:t>
            </a:r>
            <a:r>
              <a:rPr lang="en-US" dirty="0"/>
              <a:t>: School holidays can also lead to an increase in demand for vehicles, as families may need to travel more.</a:t>
            </a:r>
          </a:p>
          <a:p>
            <a:pPr marL="742950" lvl="1" indent="-285750" algn="just">
              <a:buFont typeface="Wingdings" panose="05000000000000000000" pitchFamily="2" charset="2"/>
              <a:buChar char="ü"/>
            </a:pPr>
            <a:r>
              <a:rPr lang="en-US" b="1" dirty="0"/>
              <a:t>Festive season</a:t>
            </a:r>
            <a:r>
              <a:rPr lang="en-US" dirty="0"/>
              <a:t>: The festive season is often a time when people buy new vehicles, either as gifts or for themselves.</a:t>
            </a:r>
            <a:endParaRPr lang="en-IN" dirty="0"/>
          </a:p>
        </p:txBody>
      </p:sp>
    </p:spTree>
    <p:extLst>
      <p:ext uri="{BB962C8B-B14F-4D97-AF65-F5344CB8AC3E}">
        <p14:creationId xmlns:p14="http://schemas.microsoft.com/office/powerpoint/2010/main" val="11627587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1400A12-9541-1B70-27AC-E405D38ABF62}"/>
              </a:ext>
            </a:extLst>
          </p:cNvPr>
          <p:cNvPicPr>
            <a:picLocks noChangeAspect="1"/>
          </p:cNvPicPr>
          <p:nvPr/>
        </p:nvPicPr>
        <p:blipFill>
          <a:blip r:embed="rId2"/>
          <a:stretch>
            <a:fillRect/>
          </a:stretch>
        </p:blipFill>
        <p:spPr>
          <a:xfrm>
            <a:off x="0" y="1076336"/>
            <a:ext cx="6398427" cy="5093645"/>
          </a:xfrm>
          <a:prstGeom prst="rect">
            <a:avLst/>
          </a:prstGeom>
        </p:spPr>
      </p:pic>
      <p:pic>
        <p:nvPicPr>
          <p:cNvPr id="5" name="Picture 4">
            <a:extLst>
              <a:ext uri="{FF2B5EF4-FFF2-40B4-BE49-F238E27FC236}">
                <a16:creationId xmlns:a16="http://schemas.microsoft.com/office/drawing/2014/main" id="{C8DD1EBF-62F7-1976-07C3-97EBCBCF423E}"/>
              </a:ext>
            </a:extLst>
          </p:cNvPr>
          <p:cNvPicPr>
            <a:picLocks noChangeAspect="1"/>
          </p:cNvPicPr>
          <p:nvPr/>
        </p:nvPicPr>
        <p:blipFill>
          <a:blip r:embed="rId3"/>
          <a:stretch>
            <a:fillRect/>
          </a:stretch>
        </p:blipFill>
        <p:spPr>
          <a:xfrm>
            <a:off x="6531593" y="1076336"/>
            <a:ext cx="5472000" cy="5093644"/>
          </a:xfrm>
          <a:prstGeom prst="rect">
            <a:avLst/>
          </a:prstGeom>
        </p:spPr>
      </p:pic>
      <p:sp>
        <p:nvSpPr>
          <p:cNvPr id="7" name="TextBox 6">
            <a:extLst>
              <a:ext uri="{FF2B5EF4-FFF2-40B4-BE49-F238E27FC236}">
                <a16:creationId xmlns:a16="http://schemas.microsoft.com/office/drawing/2014/main" id="{C7286080-156C-A4DF-FEC0-97E104591F80}"/>
              </a:ext>
            </a:extLst>
          </p:cNvPr>
          <p:cNvSpPr txBox="1"/>
          <p:nvPr/>
        </p:nvSpPr>
        <p:spPr>
          <a:xfrm>
            <a:off x="221943" y="204186"/>
            <a:ext cx="11781650" cy="584775"/>
          </a:xfrm>
          <a:prstGeom prst="rect">
            <a:avLst/>
          </a:prstGeom>
          <a:noFill/>
        </p:spPr>
        <p:txBody>
          <a:bodyPr wrap="square">
            <a:spAutoFit/>
          </a:bodyPr>
          <a:lstStyle/>
          <a:p>
            <a:r>
              <a:rPr lang="en-US" sz="1600" dirty="0"/>
              <a:t>6. How does the distribution of vehicles vary by vehicle class (</a:t>
            </a:r>
            <a:r>
              <a:rPr lang="en-US" sz="1600" dirty="0" err="1"/>
              <a:t>MotorCycle</a:t>
            </a:r>
            <a:r>
              <a:rPr lang="en-US" sz="1600" dirty="0"/>
              <a:t>, </a:t>
            </a:r>
            <a:r>
              <a:rPr lang="en-US" sz="1600" dirty="0" err="1"/>
              <a:t>MotorCar</a:t>
            </a:r>
            <a:r>
              <a:rPr lang="en-US" sz="1600" dirty="0"/>
              <a:t>, </a:t>
            </a:r>
            <a:r>
              <a:rPr lang="en-US" sz="1600" dirty="0" err="1"/>
              <a:t>AutoRickshaw</a:t>
            </a:r>
            <a:r>
              <a:rPr lang="en-US" sz="1600" dirty="0"/>
              <a:t>, Agriculture) across different       districts? Are there any districts with a predominant preference for a specific vehicle class? Consider FY 2022 for analysis.</a:t>
            </a:r>
            <a:endParaRPr lang="en-IN" sz="1600" dirty="0"/>
          </a:p>
        </p:txBody>
      </p:sp>
    </p:spTree>
    <p:extLst>
      <p:ext uri="{BB962C8B-B14F-4D97-AF65-F5344CB8AC3E}">
        <p14:creationId xmlns:p14="http://schemas.microsoft.com/office/powerpoint/2010/main" val="29059674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C3BE604-868F-9EDB-2D15-E56B111D28E4}"/>
              </a:ext>
            </a:extLst>
          </p:cNvPr>
          <p:cNvSpPr txBox="1"/>
          <p:nvPr/>
        </p:nvSpPr>
        <p:spPr>
          <a:xfrm>
            <a:off x="614778" y="352433"/>
            <a:ext cx="1782193" cy="461665"/>
          </a:xfrm>
          <a:prstGeom prst="rect">
            <a:avLst/>
          </a:prstGeom>
          <a:blipFill>
            <a:blip r:embed="rId2"/>
            <a:tile tx="0" ty="0" sx="100000" sy="100000" flip="none" algn="tl"/>
          </a:blipFill>
        </p:spPr>
        <p:txBody>
          <a:bodyPr wrap="square">
            <a:spAutoFit/>
          </a:bodyPr>
          <a:lstStyle/>
          <a:p>
            <a:r>
              <a:rPr lang="en-IN" sz="2400" b="1" dirty="0">
                <a:solidFill>
                  <a:schemeClr val="bg1"/>
                </a:solidFill>
              </a:rPr>
              <a:t>  </a:t>
            </a:r>
            <a:r>
              <a:rPr lang="en-IN" sz="2400" b="1" dirty="0">
                <a:ln w="12700">
                  <a:solidFill>
                    <a:schemeClr val="accent5"/>
                  </a:solidFill>
                  <a:prstDash val="solid"/>
                </a:ln>
              </a:rPr>
              <a:t>Insights</a:t>
            </a:r>
            <a:endParaRPr lang="en-IN" sz="2400" b="1" dirty="0"/>
          </a:p>
        </p:txBody>
      </p:sp>
      <p:pic>
        <p:nvPicPr>
          <p:cNvPr id="11" name="Graphic 10" descr="Motorcycle">
            <a:extLst>
              <a:ext uri="{FF2B5EF4-FFF2-40B4-BE49-F238E27FC236}">
                <a16:creationId xmlns:a16="http://schemas.microsoft.com/office/drawing/2014/main" id="{47C509F3-AF65-652E-0558-43FA2994B08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372554" y="4885295"/>
            <a:ext cx="914400" cy="914400"/>
          </a:xfrm>
          <a:prstGeom prst="rect">
            <a:avLst/>
          </a:prstGeom>
        </p:spPr>
      </p:pic>
      <p:grpSp>
        <p:nvGrpSpPr>
          <p:cNvPr id="2" name="Group 1">
            <a:extLst>
              <a:ext uri="{FF2B5EF4-FFF2-40B4-BE49-F238E27FC236}">
                <a16:creationId xmlns:a16="http://schemas.microsoft.com/office/drawing/2014/main" id="{0A836598-D999-9889-48E1-1B967BEE9B64}"/>
              </a:ext>
            </a:extLst>
          </p:cNvPr>
          <p:cNvGrpSpPr/>
          <p:nvPr/>
        </p:nvGrpSpPr>
        <p:grpSpPr>
          <a:xfrm>
            <a:off x="284085" y="1288414"/>
            <a:ext cx="5015884" cy="4653051"/>
            <a:chOff x="284085" y="1288414"/>
            <a:chExt cx="5015884" cy="4653051"/>
          </a:xfrm>
        </p:grpSpPr>
        <p:grpSp>
          <p:nvGrpSpPr>
            <p:cNvPr id="8" name="Group 7">
              <a:extLst>
                <a:ext uri="{FF2B5EF4-FFF2-40B4-BE49-F238E27FC236}">
                  <a16:creationId xmlns:a16="http://schemas.microsoft.com/office/drawing/2014/main" id="{11D75947-C55C-3079-35F6-A12C6D2DD102}"/>
                </a:ext>
              </a:extLst>
            </p:cNvPr>
            <p:cNvGrpSpPr/>
            <p:nvPr/>
          </p:nvGrpSpPr>
          <p:grpSpPr>
            <a:xfrm>
              <a:off x="479394" y="1288414"/>
              <a:ext cx="4625265" cy="4025876"/>
              <a:chOff x="284086" y="1784413"/>
              <a:chExt cx="4625265" cy="4025876"/>
            </a:xfrm>
            <a:effectLst>
              <a:glow rad="228600">
                <a:schemeClr val="accent3">
                  <a:satMod val="175000"/>
                  <a:alpha val="40000"/>
                </a:schemeClr>
              </a:glow>
              <a:outerShdw blurRad="50800" dist="50800" dir="5400000" algn="ctr" rotWithShape="0">
                <a:srgbClr val="000000">
                  <a:alpha val="0"/>
                </a:srgbClr>
              </a:outerShdw>
            </a:effectLst>
          </p:grpSpPr>
          <p:sp>
            <p:nvSpPr>
              <p:cNvPr id="4" name="Rectangle 3">
                <a:extLst>
                  <a:ext uri="{FF2B5EF4-FFF2-40B4-BE49-F238E27FC236}">
                    <a16:creationId xmlns:a16="http://schemas.microsoft.com/office/drawing/2014/main" id="{781765F7-29F4-73C6-D1DF-CD9D0134130B}"/>
                  </a:ext>
                </a:extLst>
              </p:cNvPr>
              <p:cNvSpPr/>
              <p:nvPr/>
            </p:nvSpPr>
            <p:spPr>
              <a:xfrm>
                <a:off x="284086" y="1797583"/>
                <a:ext cx="4607510" cy="4012706"/>
              </a:xfrm>
              <a:prstGeom prst="rect">
                <a:avLst/>
              </a:prstGeom>
              <a:ln w="3175">
                <a:solidFill>
                  <a:schemeClr val="tx2">
                    <a:lumMod val="90000"/>
                    <a:lumOff val="10000"/>
                  </a:schemeClr>
                </a:solidFill>
              </a:ln>
              <a:effectLst>
                <a:outerShdw blurRad="127000" dist="76200" dir="5400000" algn="ctr" rotWithShape="0">
                  <a:srgbClr val="000000"/>
                </a:outerShdw>
                <a:reflection blurRad="762000" stA="99000" endPos="0" dist="50800" dir="5400000" sy="-100000" algn="bl" rotWithShape="0"/>
              </a:effectLst>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5" name="Rectangle 4">
                <a:extLst>
                  <a:ext uri="{FF2B5EF4-FFF2-40B4-BE49-F238E27FC236}">
                    <a16:creationId xmlns:a16="http://schemas.microsoft.com/office/drawing/2014/main" id="{B49DA7C8-10B3-BBEA-DAD1-8A891893F7E8}"/>
                  </a:ext>
                </a:extLst>
              </p:cNvPr>
              <p:cNvSpPr/>
              <p:nvPr/>
            </p:nvSpPr>
            <p:spPr>
              <a:xfrm>
                <a:off x="301841" y="1784413"/>
                <a:ext cx="4607510" cy="612558"/>
              </a:xfrm>
              <a:prstGeom prst="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solidFill>
                  <a:schemeClr val="tx2">
                    <a:lumMod val="90000"/>
                    <a:lumOff val="10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dirty="0"/>
              </a:p>
            </p:txBody>
          </p:sp>
          <p:sp>
            <p:nvSpPr>
              <p:cNvPr id="6" name="Right Triangle 5">
                <a:extLst>
                  <a:ext uri="{FF2B5EF4-FFF2-40B4-BE49-F238E27FC236}">
                    <a16:creationId xmlns:a16="http://schemas.microsoft.com/office/drawing/2014/main" id="{2D543A33-095A-3905-E42C-3E7D50EECC38}"/>
                  </a:ext>
                </a:extLst>
              </p:cNvPr>
              <p:cNvSpPr/>
              <p:nvPr/>
            </p:nvSpPr>
            <p:spPr>
              <a:xfrm rot="19674175">
                <a:off x="2287010" y="2295611"/>
                <a:ext cx="317872" cy="202720"/>
              </a:xfrm>
              <a:prstGeom prst="rtTriangle">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solidFill>
                  <a:schemeClr val="tx2">
                    <a:lumMod val="90000"/>
                    <a:lumOff val="10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7ED63C8C-3D6A-B2DF-47CB-55D355C8562B}"/>
                  </a:ext>
                </a:extLst>
              </p:cNvPr>
              <p:cNvSpPr txBox="1"/>
              <p:nvPr/>
            </p:nvSpPr>
            <p:spPr>
              <a:xfrm>
                <a:off x="470517" y="1908699"/>
                <a:ext cx="4234648" cy="369332"/>
              </a:xfrm>
              <a:prstGeom prst="rect">
                <a:avLst/>
              </a:prstGeom>
              <a:noFill/>
              <a:ln>
                <a:noFill/>
              </a:ln>
            </p:spPr>
            <p:txBody>
              <a:bodyPr wrap="square" rtlCol="0">
                <a:spAutoFit/>
              </a:bodyPr>
              <a:lstStyle/>
              <a:p>
                <a:pPr algn="ctr"/>
                <a:r>
                  <a:rPr lang="en-IN" b="1" dirty="0">
                    <a:solidFill>
                      <a:schemeClr val="bg1"/>
                    </a:solidFill>
                    <a:latin typeface="Adobe Gothic Std B" panose="020B0800000000000000" pitchFamily="34" charset="-128"/>
                    <a:ea typeface="Adobe Gothic Std B" panose="020B0800000000000000" pitchFamily="34" charset="-128"/>
                  </a:rPr>
                  <a:t>Motorcycle Dominance</a:t>
                </a:r>
              </a:p>
            </p:txBody>
          </p:sp>
        </p:grpSp>
        <p:sp>
          <p:nvSpPr>
            <p:cNvPr id="9" name="Flowchart: Process 8">
              <a:extLst>
                <a:ext uri="{FF2B5EF4-FFF2-40B4-BE49-F238E27FC236}">
                  <a16:creationId xmlns:a16="http://schemas.microsoft.com/office/drawing/2014/main" id="{DBEAA055-5295-51C1-2C7A-B7B6E0D89F37}"/>
                </a:ext>
              </a:extLst>
            </p:cNvPr>
            <p:cNvSpPr/>
            <p:nvPr/>
          </p:nvSpPr>
          <p:spPr>
            <a:xfrm>
              <a:off x="284085" y="5228948"/>
              <a:ext cx="5015884" cy="340638"/>
            </a:xfrm>
            <a:prstGeom prst="flowChartProcess">
              <a:avLst/>
            </a:prstGeom>
            <a:gradFill>
              <a:gsLst>
                <a:gs pos="0">
                  <a:schemeClr val="accent3">
                    <a:lumMod val="67000"/>
                  </a:schemeClr>
                </a:gs>
                <a:gs pos="48000">
                  <a:schemeClr val="accent3">
                    <a:lumMod val="97000"/>
                    <a:lumOff val="3000"/>
                  </a:schemeClr>
                </a:gs>
                <a:gs pos="100000">
                  <a:schemeClr val="accent3">
                    <a:lumMod val="60000"/>
                    <a:lumOff val="40000"/>
                  </a:schemeClr>
                </a:gs>
              </a:gsLst>
              <a:lin ang="16200000" scaled="1"/>
            </a:gradFill>
            <a:ln>
              <a:noFill/>
            </a:ln>
            <a:effectLst>
              <a:glow rad="101600">
                <a:schemeClr val="accent2">
                  <a:satMod val="175000"/>
                  <a:alpha val="40000"/>
                </a:schemeClr>
              </a:glow>
              <a:outerShdw blurRad="50800" dist="50800" dir="5400000" sx="1000" sy="1000" algn="ctr" rotWithShape="0">
                <a:srgbClr val="000000">
                  <a:alpha val="99000"/>
                </a:srgbClr>
              </a:outerShdw>
              <a:reflection stA="44000" endPos="43000" dist="50800" dir="5400000" sy="-100000" algn="bl" rotWithShape="0"/>
            </a:effectLst>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sp>
          <p:nvSpPr>
            <p:cNvPr id="12" name="Oval 11">
              <a:extLst>
                <a:ext uri="{FF2B5EF4-FFF2-40B4-BE49-F238E27FC236}">
                  <a16:creationId xmlns:a16="http://schemas.microsoft.com/office/drawing/2014/main" id="{2415B5B6-6C6D-B004-20B4-AB95D294CBF8}"/>
                </a:ext>
              </a:extLst>
            </p:cNvPr>
            <p:cNvSpPr/>
            <p:nvPr/>
          </p:nvSpPr>
          <p:spPr>
            <a:xfrm>
              <a:off x="2108394" y="4713455"/>
              <a:ext cx="1442721" cy="1228010"/>
            </a:xfrm>
            <a:prstGeom prst="ellipse">
              <a:avLst/>
            </a:prstGeom>
            <a:gradFill>
              <a:gsLst>
                <a:gs pos="0">
                  <a:schemeClr val="accent3">
                    <a:lumMod val="67000"/>
                  </a:schemeClr>
                </a:gs>
                <a:gs pos="48000">
                  <a:schemeClr val="accent3">
                    <a:lumMod val="97000"/>
                    <a:lumOff val="3000"/>
                  </a:schemeClr>
                </a:gs>
                <a:gs pos="100000">
                  <a:schemeClr val="accent3">
                    <a:lumMod val="60000"/>
                    <a:lumOff val="40000"/>
                  </a:schemeClr>
                </a:gs>
              </a:gsLst>
              <a:lin ang="16200000" scaled="1"/>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3052D597-CC14-DE54-FD61-585B8C0AF1C5}"/>
                </a:ext>
              </a:extLst>
            </p:cNvPr>
            <p:cNvSpPr txBox="1"/>
            <p:nvPr/>
          </p:nvSpPr>
          <p:spPr>
            <a:xfrm>
              <a:off x="686906" y="2653709"/>
              <a:ext cx="4285695" cy="1477328"/>
            </a:xfrm>
            <a:prstGeom prst="rect">
              <a:avLst/>
            </a:prstGeom>
            <a:noFill/>
          </p:spPr>
          <p:txBody>
            <a:bodyPr wrap="square">
              <a:spAutoFit/>
            </a:bodyPr>
            <a:lstStyle/>
            <a:p>
              <a:pPr algn="just"/>
              <a:r>
                <a:rPr lang="en-US" b="1" dirty="0"/>
                <a:t>Motorcycles </a:t>
              </a:r>
              <a:r>
                <a:rPr lang="en-US" dirty="0"/>
                <a:t>are the most common type of vehicle in all districts, indicating a common preference for two-wheelers in the region.</a:t>
              </a:r>
            </a:p>
            <a:p>
              <a:endParaRPr lang="en-US" dirty="0"/>
            </a:p>
          </p:txBody>
        </p:sp>
      </p:grpSp>
      <p:sp>
        <p:nvSpPr>
          <p:cNvPr id="17" name="TextBox 16">
            <a:extLst>
              <a:ext uri="{FF2B5EF4-FFF2-40B4-BE49-F238E27FC236}">
                <a16:creationId xmlns:a16="http://schemas.microsoft.com/office/drawing/2014/main" id="{22EDC118-1266-73D0-020A-8F2E77FEE553}"/>
              </a:ext>
            </a:extLst>
          </p:cNvPr>
          <p:cNvSpPr txBox="1"/>
          <p:nvPr/>
        </p:nvSpPr>
        <p:spPr>
          <a:xfrm>
            <a:off x="5872480" y="444766"/>
            <a:ext cx="6096000" cy="369332"/>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p:spPr>
        <p:txBody>
          <a:bodyPr wrap="square">
            <a:spAutoFit/>
          </a:bodyPr>
          <a:lstStyle/>
          <a:p>
            <a:pPr algn="ctr"/>
            <a:r>
              <a:rPr lang="en-IN" b="1" dirty="0">
                <a:latin typeface="Adobe Gothic Std B" panose="020B0800000000000000" pitchFamily="34" charset="-128"/>
                <a:ea typeface="Adobe Gothic Std B" panose="020B0800000000000000" pitchFamily="34" charset="-128"/>
              </a:rPr>
              <a:t>Factors that Influence Vehicle Distribution</a:t>
            </a:r>
          </a:p>
        </p:txBody>
      </p:sp>
      <p:sp>
        <p:nvSpPr>
          <p:cNvPr id="18" name="TextBox 17">
            <a:extLst>
              <a:ext uri="{FF2B5EF4-FFF2-40B4-BE49-F238E27FC236}">
                <a16:creationId xmlns:a16="http://schemas.microsoft.com/office/drawing/2014/main" id="{FFFFDB20-7833-1889-6E39-33643132BFD7}"/>
              </a:ext>
            </a:extLst>
          </p:cNvPr>
          <p:cNvSpPr txBox="1"/>
          <p:nvPr/>
        </p:nvSpPr>
        <p:spPr>
          <a:xfrm>
            <a:off x="5570096" y="1140895"/>
            <a:ext cx="6217920" cy="4612032"/>
          </a:xfrm>
          <a:prstGeom prst="rect">
            <a:avLst/>
          </a:prstGeom>
          <a:noFill/>
        </p:spPr>
        <p:txBody>
          <a:bodyPr wrap="square" rtlCol="0">
            <a:spAutoFit/>
          </a:bodyPr>
          <a:lstStyle/>
          <a:p>
            <a:pPr marL="342900" indent="-342900" algn="just">
              <a:lnSpc>
                <a:spcPct val="150000"/>
              </a:lnSpc>
              <a:buAutoNum type="arabicPeriod"/>
            </a:pPr>
            <a:r>
              <a:rPr lang="en-IN" b="1" u="sng" dirty="0"/>
              <a:t>Population density</a:t>
            </a:r>
            <a:r>
              <a:rPr lang="en-IN" dirty="0"/>
              <a:t>: </a:t>
            </a:r>
            <a:r>
              <a:rPr lang="en-US" b="0" i="0" dirty="0">
                <a:effectLst/>
                <a:latin typeface="Google Sans"/>
              </a:rPr>
              <a:t>More densely populated districts tend to   have more vehicles, especially Motorcycles and Autorickshaw’s. </a:t>
            </a:r>
            <a:r>
              <a:rPr lang="en-US" b="0" i="0" dirty="0" err="1">
                <a:effectLst/>
                <a:latin typeface="Google Sans"/>
              </a:rPr>
              <a:t>eg</a:t>
            </a:r>
            <a:r>
              <a:rPr lang="en-US" b="0" i="0" dirty="0">
                <a:effectLst/>
                <a:latin typeface="Google Sans"/>
              </a:rPr>
              <a:t>: Hyderabad, </a:t>
            </a:r>
            <a:r>
              <a:rPr lang="en-IN" b="0" i="0" dirty="0">
                <a:effectLst/>
                <a:latin typeface="Google Sans"/>
              </a:rPr>
              <a:t>Ranga Reddy and </a:t>
            </a:r>
            <a:r>
              <a:rPr lang="en-US" b="0" i="0" dirty="0" err="1">
                <a:effectLst/>
                <a:latin typeface="Google Sans"/>
              </a:rPr>
              <a:t>Medchal-Malkajgiri</a:t>
            </a:r>
            <a:r>
              <a:rPr lang="en-US" b="0" i="0" dirty="0">
                <a:effectLst/>
                <a:latin typeface="Google Sans"/>
              </a:rPr>
              <a:t> </a:t>
            </a:r>
          </a:p>
          <a:p>
            <a:pPr marL="342900" indent="-342900" algn="just">
              <a:lnSpc>
                <a:spcPct val="150000"/>
              </a:lnSpc>
              <a:buAutoNum type="arabicPeriod"/>
            </a:pPr>
            <a:r>
              <a:rPr lang="en-US" b="1" u="sng" dirty="0"/>
              <a:t>Economic development</a:t>
            </a:r>
            <a:r>
              <a:rPr lang="en-US" dirty="0"/>
              <a:t>: More developed districts tend to have more vehicles, especially Motorcars. </a:t>
            </a:r>
            <a:r>
              <a:rPr lang="en-US" dirty="0" err="1"/>
              <a:t>Eg</a:t>
            </a:r>
            <a:r>
              <a:rPr lang="en-US" dirty="0"/>
              <a:t>: </a:t>
            </a:r>
            <a:r>
              <a:rPr lang="en-US" dirty="0" err="1"/>
              <a:t>Rangareddy</a:t>
            </a:r>
            <a:r>
              <a:rPr lang="en-US" dirty="0"/>
              <a:t>.</a:t>
            </a:r>
          </a:p>
          <a:p>
            <a:pPr marL="342900" indent="-342900" algn="just">
              <a:lnSpc>
                <a:spcPct val="150000"/>
              </a:lnSpc>
              <a:buAutoNum type="arabicPeriod"/>
            </a:pPr>
            <a:r>
              <a:rPr lang="en-US" b="1" u="sng" dirty="0"/>
              <a:t>Infrastructure:</a:t>
            </a:r>
            <a:r>
              <a:rPr lang="en-US" dirty="0"/>
              <a:t> Districts with better roads and other infrastructure tend to have more vehicles. </a:t>
            </a:r>
            <a:r>
              <a:rPr lang="en-US" dirty="0" err="1"/>
              <a:t>Eg</a:t>
            </a:r>
            <a:r>
              <a:rPr lang="en-US" dirty="0"/>
              <a:t>: Hyderabad</a:t>
            </a:r>
          </a:p>
          <a:p>
            <a:pPr marL="342900" indent="-342900" algn="just">
              <a:lnSpc>
                <a:spcPct val="150000"/>
              </a:lnSpc>
              <a:buAutoNum type="arabicPeriod"/>
            </a:pPr>
            <a:r>
              <a:rPr lang="en-US" b="1" u="sng" dirty="0"/>
              <a:t>Rural/urban divide:</a:t>
            </a:r>
            <a:r>
              <a:rPr lang="en-US" dirty="0"/>
              <a:t> Rural districts tend to have more Agriculture vehicles, while urban districts tend to have more </a:t>
            </a:r>
            <a:r>
              <a:rPr lang="en-US" dirty="0" err="1"/>
              <a:t>MotorCycles</a:t>
            </a:r>
            <a:r>
              <a:rPr lang="en-US" dirty="0"/>
              <a:t>, </a:t>
            </a:r>
            <a:r>
              <a:rPr lang="en-US" dirty="0" err="1"/>
              <a:t>MotorCars</a:t>
            </a:r>
            <a:r>
              <a:rPr lang="en-US" dirty="0"/>
              <a:t>, and </a:t>
            </a:r>
            <a:r>
              <a:rPr lang="en-US" dirty="0" err="1"/>
              <a:t>AutoRickshaws</a:t>
            </a:r>
            <a:r>
              <a:rPr lang="en-US" dirty="0"/>
              <a:t>.</a:t>
            </a:r>
            <a:endParaRPr lang="en-IN" dirty="0"/>
          </a:p>
        </p:txBody>
      </p:sp>
      <p:pic>
        <p:nvPicPr>
          <p:cNvPr id="13" name="Graphic 12" descr="Motorcycle">
            <a:extLst>
              <a:ext uri="{FF2B5EF4-FFF2-40B4-BE49-F238E27FC236}">
                <a16:creationId xmlns:a16="http://schemas.microsoft.com/office/drawing/2014/main" id="{14BDCDD9-ECAA-1692-23A9-725042452D4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334827" y="4838527"/>
            <a:ext cx="914400" cy="914400"/>
          </a:xfrm>
          <a:prstGeom prst="rect">
            <a:avLst/>
          </a:prstGeom>
        </p:spPr>
      </p:pic>
    </p:spTree>
    <p:extLst>
      <p:ext uri="{BB962C8B-B14F-4D97-AF65-F5344CB8AC3E}">
        <p14:creationId xmlns:p14="http://schemas.microsoft.com/office/powerpoint/2010/main" val="42117339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1FDB293-B985-18DF-81C3-9F3688CA55A4}"/>
              </a:ext>
            </a:extLst>
          </p:cNvPr>
          <p:cNvPicPr>
            <a:picLocks noChangeAspect="1"/>
          </p:cNvPicPr>
          <p:nvPr/>
        </p:nvPicPr>
        <p:blipFill rotWithShape="1">
          <a:blip r:embed="rId2"/>
          <a:srcRect r="711"/>
          <a:stretch/>
        </p:blipFill>
        <p:spPr>
          <a:xfrm>
            <a:off x="907651" y="754524"/>
            <a:ext cx="10187069" cy="5644319"/>
          </a:xfrm>
          <a:prstGeom prst="rect">
            <a:avLst/>
          </a:prstGeom>
          <a:blipFill>
            <a:blip r:embed="rId3"/>
            <a:tile tx="0" ty="0" sx="100000" sy="100000" flip="none" algn="tl"/>
          </a:blipFill>
        </p:spPr>
      </p:pic>
      <p:sp>
        <p:nvSpPr>
          <p:cNvPr id="5" name="TextBox 4">
            <a:extLst>
              <a:ext uri="{FF2B5EF4-FFF2-40B4-BE49-F238E27FC236}">
                <a16:creationId xmlns:a16="http://schemas.microsoft.com/office/drawing/2014/main" id="{2BD0B669-2313-E266-F8B8-5CBE036FD8E5}"/>
              </a:ext>
            </a:extLst>
          </p:cNvPr>
          <p:cNvSpPr txBox="1"/>
          <p:nvPr/>
        </p:nvSpPr>
        <p:spPr>
          <a:xfrm>
            <a:off x="335280" y="135991"/>
            <a:ext cx="11927840" cy="646331"/>
          </a:xfrm>
          <a:prstGeom prst="rect">
            <a:avLst/>
          </a:prstGeom>
          <a:noFill/>
        </p:spPr>
        <p:txBody>
          <a:bodyPr wrap="square">
            <a:spAutoFit/>
          </a:bodyPr>
          <a:lstStyle/>
          <a:p>
            <a:r>
              <a:rPr lang="en-US" dirty="0"/>
              <a:t>7. </a:t>
            </a:r>
            <a:r>
              <a:rPr lang="en-US" b="1" dirty="0"/>
              <a:t>List down the top 3 and bottom 3 districts that have shown the highest and lowest vehicle sales growth during FY 2022 compared to FY 2021? (Consider and compare categories: Petrol, Diesel and Electric)</a:t>
            </a:r>
            <a:endParaRPr lang="en-IN" b="1" dirty="0"/>
          </a:p>
        </p:txBody>
      </p:sp>
    </p:spTree>
    <p:extLst>
      <p:ext uri="{BB962C8B-B14F-4D97-AF65-F5344CB8AC3E}">
        <p14:creationId xmlns:p14="http://schemas.microsoft.com/office/powerpoint/2010/main" val="12144619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203E705-3855-41AE-2785-1A1B20514831}"/>
              </a:ext>
            </a:extLst>
          </p:cNvPr>
          <p:cNvSpPr txBox="1"/>
          <p:nvPr/>
        </p:nvSpPr>
        <p:spPr>
          <a:xfrm>
            <a:off x="386080" y="284480"/>
            <a:ext cx="3007360" cy="584775"/>
          </a:xfrm>
          <a:prstGeom prst="rect">
            <a:avLst/>
          </a:prstGeom>
          <a:blipFill>
            <a:blip r:embed="rId2"/>
            <a:tile tx="0" ty="0" sx="100000" sy="100000" flip="none" algn="tl"/>
          </a:blipFill>
        </p:spPr>
        <p:txBody>
          <a:bodyPr wrap="square" rtlCol="0">
            <a:spAutoFit/>
          </a:bodyPr>
          <a:lstStyle/>
          <a:p>
            <a:r>
              <a:rPr lang="en-US" sz="3200" dirty="0"/>
              <a:t>Observations</a:t>
            </a:r>
            <a:endParaRPr lang="en-IN" sz="3200" dirty="0"/>
          </a:p>
        </p:txBody>
      </p:sp>
      <p:grpSp>
        <p:nvGrpSpPr>
          <p:cNvPr id="19" name="Group 18">
            <a:extLst>
              <a:ext uri="{FF2B5EF4-FFF2-40B4-BE49-F238E27FC236}">
                <a16:creationId xmlns:a16="http://schemas.microsoft.com/office/drawing/2014/main" id="{492BF159-0DA9-8018-36DA-E075C3D538FE}"/>
              </a:ext>
            </a:extLst>
          </p:cNvPr>
          <p:cNvGrpSpPr/>
          <p:nvPr/>
        </p:nvGrpSpPr>
        <p:grpSpPr>
          <a:xfrm>
            <a:off x="133171" y="1392352"/>
            <a:ext cx="4258002" cy="4449648"/>
            <a:chOff x="402850" y="1349413"/>
            <a:chExt cx="4359342" cy="4356914"/>
          </a:xfrm>
        </p:grpSpPr>
        <p:grpSp>
          <p:nvGrpSpPr>
            <p:cNvPr id="4" name="Group 3">
              <a:extLst>
                <a:ext uri="{FF2B5EF4-FFF2-40B4-BE49-F238E27FC236}">
                  <a16:creationId xmlns:a16="http://schemas.microsoft.com/office/drawing/2014/main" id="{FA72E732-DE2B-3DD3-794D-C016516E39AA}"/>
                </a:ext>
              </a:extLst>
            </p:cNvPr>
            <p:cNvGrpSpPr/>
            <p:nvPr/>
          </p:nvGrpSpPr>
          <p:grpSpPr>
            <a:xfrm>
              <a:off x="402850" y="1349413"/>
              <a:ext cx="4359342" cy="3865804"/>
              <a:chOff x="301841" y="1784413"/>
              <a:chExt cx="4615252" cy="4061151"/>
            </a:xfrm>
            <a:effectLst>
              <a:glow rad="228600">
                <a:schemeClr val="accent3">
                  <a:satMod val="175000"/>
                  <a:alpha val="40000"/>
                </a:schemeClr>
              </a:glow>
              <a:outerShdw blurRad="50800" dist="50800" dir="5400000" algn="ctr" rotWithShape="0">
                <a:srgbClr val="000000">
                  <a:alpha val="0"/>
                </a:srgbClr>
              </a:outerShdw>
            </a:effectLst>
          </p:grpSpPr>
          <p:sp>
            <p:nvSpPr>
              <p:cNvPr id="5" name="Rectangle 4">
                <a:extLst>
                  <a:ext uri="{FF2B5EF4-FFF2-40B4-BE49-F238E27FC236}">
                    <a16:creationId xmlns:a16="http://schemas.microsoft.com/office/drawing/2014/main" id="{322B67B2-8A33-5E8F-452D-7A5B02ED8196}"/>
                  </a:ext>
                </a:extLst>
              </p:cNvPr>
              <p:cNvSpPr/>
              <p:nvPr/>
            </p:nvSpPr>
            <p:spPr>
              <a:xfrm>
                <a:off x="309585" y="1832858"/>
                <a:ext cx="4607508" cy="4012706"/>
              </a:xfrm>
              <a:prstGeom prst="rect">
                <a:avLst/>
              </a:prstGeom>
              <a:ln w="3175">
                <a:solidFill>
                  <a:schemeClr val="tx2">
                    <a:lumMod val="90000"/>
                    <a:lumOff val="10000"/>
                  </a:schemeClr>
                </a:solidFill>
              </a:ln>
              <a:effectLst>
                <a:outerShdw blurRad="127000" dist="76200" dir="5400000" algn="ctr" rotWithShape="0">
                  <a:srgbClr val="000000"/>
                </a:outerShdw>
                <a:reflection blurRad="762000" stA="99000" endPos="0" dist="50800" dir="5400000" sy="-100000" algn="bl" rotWithShape="0"/>
              </a:effectLst>
            </p:spPr>
            <p:style>
              <a:lnRef idx="2">
                <a:schemeClr val="dk1"/>
              </a:lnRef>
              <a:fillRef idx="1">
                <a:schemeClr val="lt1"/>
              </a:fillRef>
              <a:effectRef idx="0">
                <a:schemeClr val="dk1"/>
              </a:effectRef>
              <a:fontRef idx="minor">
                <a:schemeClr val="dk1"/>
              </a:fontRef>
            </p:style>
            <p:txBody>
              <a:bodyPr rtlCol="0" anchor="ctr"/>
              <a:lstStyle/>
              <a:p>
                <a:endParaRPr lang="en-IN" dirty="0"/>
              </a:p>
            </p:txBody>
          </p:sp>
          <p:sp>
            <p:nvSpPr>
              <p:cNvPr id="6" name="Rectangle 5">
                <a:extLst>
                  <a:ext uri="{FF2B5EF4-FFF2-40B4-BE49-F238E27FC236}">
                    <a16:creationId xmlns:a16="http://schemas.microsoft.com/office/drawing/2014/main" id="{EF9A371D-B10F-EFE6-F060-87B95EBB5467}"/>
                  </a:ext>
                </a:extLst>
              </p:cNvPr>
              <p:cNvSpPr/>
              <p:nvPr/>
            </p:nvSpPr>
            <p:spPr>
              <a:xfrm>
                <a:off x="301841" y="1784413"/>
                <a:ext cx="4607510" cy="442239"/>
              </a:xfrm>
              <a:prstGeom prst="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solidFill>
                  <a:schemeClr val="tx2">
                    <a:lumMod val="90000"/>
                    <a:lumOff val="10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dirty="0"/>
              </a:p>
            </p:txBody>
          </p:sp>
          <p:sp>
            <p:nvSpPr>
              <p:cNvPr id="7" name="Right Triangle 6">
                <a:extLst>
                  <a:ext uri="{FF2B5EF4-FFF2-40B4-BE49-F238E27FC236}">
                    <a16:creationId xmlns:a16="http://schemas.microsoft.com/office/drawing/2014/main" id="{072BC166-8F13-4FF3-377D-1E7154FD497F}"/>
                  </a:ext>
                </a:extLst>
              </p:cNvPr>
              <p:cNvSpPr/>
              <p:nvPr/>
            </p:nvSpPr>
            <p:spPr>
              <a:xfrm rot="19674175">
                <a:off x="2267973" y="2125291"/>
                <a:ext cx="317872" cy="202720"/>
              </a:xfrm>
              <a:prstGeom prst="rtTriangle">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solidFill>
                  <a:schemeClr val="tx2">
                    <a:lumMod val="90000"/>
                    <a:lumOff val="10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171C76D1-A9D4-3C2D-5E13-E720215A35FC}"/>
                  </a:ext>
                </a:extLst>
              </p:cNvPr>
              <p:cNvSpPr txBox="1"/>
              <p:nvPr/>
            </p:nvSpPr>
            <p:spPr>
              <a:xfrm>
                <a:off x="309585" y="1820766"/>
                <a:ext cx="4234648" cy="369332"/>
              </a:xfrm>
              <a:prstGeom prst="rect">
                <a:avLst/>
              </a:prstGeom>
              <a:noFill/>
              <a:ln>
                <a:noFill/>
              </a:ln>
            </p:spPr>
            <p:txBody>
              <a:bodyPr wrap="square" rtlCol="0">
                <a:spAutoFit/>
              </a:bodyPr>
              <a:lstStyle/>
              <a:p>
                <a:pPr algn="ctr"/>
                <a:r>
                  <a:rPr lang="en-US" b="1" dirty="0">
                    <a:solidFill>
                      <a:schemeClr val="bg1"/>
                    </a:solidFill>
                    <a:latin typeface="Adobe Gothic Std B" panose="020B0800000000000000" pitchFamily="34" charset="-128"/>
                    <a:ea typeface="Adobe Gothic Std B" panose="020B0800000000000000" pitchFamily="34" charset="-128"/>
                  </a:rPr>
                  <a:t>1</a:t>
                </a:r>
                <a:r>
                  <a:rPr lang="en-IN" b="1" dirty="0">
                    <a:solidFill>
                      <a:schemeClr val="bg1"/>
                    </a:solidFill>
                    <a:latin typeface="Adobe Gothic Std B" panose="020B0800000000000000" pitchFamily="34" charset="-128"/>
                    <a:ea typeface="Adobe Gothic Std B" panose="020B0800000000000000" pitchFamily="34" charset="-128"/>
                  </a:rPr>
                  <a:t>.</a:t>
                </a:r>
              </a:p>
            </p:txBody>
          </p:sp>
        </p:grpSp>
        <p:sp>
          <p:nvSpPr>
            <p:cNvPr id="10" name="TextBox 9">
              <a:extLst>
                <a:ext uri="{FF2B5EF4-FFF2-40B4-BE49-F238E27FC236}">
                  <a16:creationId xmlns:a16="http://schemas.microsoft.com/office/drawing/2014/main" id="{4852BD99-9F16-6364-840F-00D7B502B4A1}"/>
                </a:ext>
              </a:extLst>
            </p:cNvPr>
            <p:cNvSpPr txBox="1"/>
            <p:nvPr/>
          </p:nvSpPr>
          <p:spPr>
            <a:xfrm>
              <a:off x="543581" y="1853959"/>
              <a:ext cx="4070566" cy="2950038"/>
            </a:xfrm>
            <a:prstGeom prst="rect">
              <a:avLst/>
            </a:prstGeom>
            <a:noFill/>
          </p:spPr>
          <p:txBody>
            <a:bodyPr wrap="square">
              <a:spAutoFit/>
            </a:bodyPr>
            <a:lstStyle/>
            <a:p>
              <a:pPr algn="just">
                <a:lnSpc>
                  <a:spcPct val="150000"/>
                </a:lnSpc>
              </a:pPr>
              <a:r>
                <a:rPr lang="en-US" dirty="0"/>
                <a:t>The top 3 districts with the highest vehicle sales growth are all located in the central and northern parts of Telangana. These districts are home to major cities and industrial towns, which could explain the higher demand for vehicles.</a:t>
              </a:r>
              <a:endParaRPr lang="en-IN" dirty="0"/>
            </a:p>
          </p:txBody>
        </p:sp>
        <p:sp>
          <p:nvSpPr>
            <p:cNvPr id="13" name="Oval 12">
              <a:extLst>
                <a:ext uri="{FF2B5EF4-FFF2-40B4-BE49-F238E27FC236}">
                  <a16:creationId xmlns:a16="http://schemas.microsoft.com/office/drawing/2014/main" id="{C3A79BBD-F8FE-0596-158E-344579A60CA3}"/>
                </a:ext>
              </a:extLst>
            </p:cNvPr>
            <p:cNvSpPr/>
            <p:nvPr/>
          </p:nvSpPr>
          <p:spPr>
            <a:xfrm>
              <a:off x="1798320" y="4675489"/>
              <a:ext cx="1595120" cy="1030838"/>
            </a:xfrm>
            <a:prstGeom prst="ellipse">
              <a:avLst/>
            </a:prstGeom>
            <a:gradFill>
              <a:gsLst>
                <a:gs pos="0">
                  <a:schemeClr val="accent3">
                    <a:lumMod val="67000"/>
                  </a:schemeClr>
                </a:gs>
                <a:gs pos="48000">
                  <a:schemeClr val="accent3">
                    <a:lumMod val="97000"/>
                    <a:lumOff val="3000"/>
                  </a:schemeClr>
                </a:gs>
                <a:gs pos="100000">
                  <a:schemeClr val="accent3">
                    <a:lumMod val="60000"/>
                    <a:lumOff val="40000"/>
                  </a:schemeClr>
                </a:gs>
              </a:gsLst>
              <a:lin ang="16200000" scaled="1"/>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8" name="Graphic 17" descr="Presentation with bar chart RTL">
              <a:extLst>
                <a:ext uri="{FF2B5EF4-FFF2-40B4-BE49-F238E27FC236}">
                  <a16:creationId xmlns:a16="http://schemas.microsoft.com/office/drawing/2014/main" id="{FC6CFDDF-BD7A-E5F8-0214-6C5A0DC0E5E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121665" y="4776687"/>
              <a:ext cx="914400" cy="914400"/>
            </a:xfrm>
            <a:prstGeom prst="rect">
              <a:avLst/>
            </a:prstGeom>
          </p:spPr>
        </p:pic>
      </p:grpSp>
      <p:grpSp>
        <p:nvGrpSpPr>
          <p:cNvPr id="31" name="Group 30">
            <a:extLst>
              <a:ext uri="{FF2B5EF4-FFF2-40B4-BE49-F238E27FC236}">
                <a16:creationId xmlns:a16="http://schemas.microsoft.com/office/drawing/2014/main" id="{217CAB6F-E6C1-8143-FAFA-E679D8CCF60F}"/>
              </a:ext>
            </a:extLst>
          </p:cNvPr>
          <p:cNvGrpSpPr/>
          <p:nvPr/>
        </p:nvGrpSpPr>
        <p:grpSpPr>
          <a:xfrm>
            <a:off x="4398318" y="447471"/>
            <a:ext cx="3677487" cy="3968331"/>
            <a:chOff x="6167553" y="1266984"/>
            <a:chExt cx="4359154" cy="4350181"/>
          </a:xfrm>
        </p:grpSpPr>
        <p:grpSp>
          <p:nvGrpSpPr>
            <p:cNvPr id="20" name="Group 19">
              <a:extLst>
                <a:ext uri="{FF2B5EF4-FFF2-40B4-BE49-F238E27FC236}">
                  <a16:creationId xmlns:a16="http://schemas.microsoft.com/office/drawing/2014/main" id="{670DD587-FB7A-9CC7-220D-FC739EBAEFF4}"/>
                </a:ext>
              </a:extLst>
            </p:cNvPr>
            <p:cNvGrpSpPr/>
            <p:nvPr/>
          </p:nvGrpSpPr>
          <p:grpSpPr>
            <a:xfrm>
              <a:off x="6167553" y="1266984"/>
              <a:ext cx="4359154" cy="4350181"/>
              <a:chOff x="378954" y="1356146"/>
              <a:chExt cx="4359154" cy="4350181"/>
            </a:xfrm>
          </p:grpSpPr>
          <p:grpSp>
            <p:nvGrpSpPr>
              <p:cNvPr id="21" name="Group 20">
                <a:extLst>
                  <a:ext uri="{FF2B5EF4-FFF2-40B4-BE49-F238E27FC236}">
                    <a16:creationId xmlns:a16="http://schemas.microsoft.com/office/drawing/2014/main" id="{D74766C0-1573-1639-EEAC-AF21BFD70DBD}"/>
                  </a:ext>
                </a:extLst>
              </p:cNvPr>
              <p:cNvGrpSpPr/>
              <p:nvPr/>
            </p:nvGrpSpPr>
            <p:grpSpPr>
              <a:xfrm>
                <a:off x="378954" y="1356146"/>
                <a:ext cx="4359154" cy="3825492"/>
                <a:chOff x="276542" y="1791487"/>
                <a:chExt cx="4615054" cy="4018802"/>
              </a:xfrm>
              <a:effectLst>
                <a:glow rad="228600">
                  <a:schemeClr val="accent3">
                    <a:satMod val="175000"/>
                    <a:alpha val="40000"/>
                  </a:schemeClr>
                </a:glow>
                <a:outerShdw blurRad="50800" dist="50800" dir="5400000" algn="ctr" rotWithShape="0">
                  <a:srgbClr val="000000">
                    <a:alpha val="0"/>
                  </a:srgbClr>
                </a:outerShdw>
              </a:effectLst>
            </p:grpSpPr>
            <p:sp>
              <p:nvSpPr>
                <p:cNvPr id="25" name="Rectangle 24">
                  <a:extLst>
                    <a:ext uri="{FF2B5EF4-FFF2-40B4-BE49-F238E27FC236}">
                      <a16:creationId xmlns:a16="http://schemas.microsoft.com/office/drawing/2014/main" id="{2A68B171-9B93-4FAC-BBEB-1F63DF6B5D7D}"/>
                    </a:ext>
                  </a:extLst>
                </p:cNvPr>
                <p:cNvSpPr/>
                <p:nvPr/>
              </p:nvSpPr>
              <p:spPr>
                <a:xfrm>
                  <a:off x="284086" y="1797583"/>
                  <a:ext cx="4607510" cy="4012706"/>
                </a:xfrm>
                <a:prstGeom prst="rect">
                  <a:avLst/>
                </a:prstGeom>
                <a:ln w="3175">
                  <a:solidFill>
                    <a:schemeClr val="tx2">
                      <a:lumMod val="90000"/>
                      <a:lumOff val="10000"/>
                    </a:schemeClr>
                  </a:solidFill>
                </a:ln>
                <a:effectLst>
                  <a:outerShdw blurRad="127000" dist="76200" dir="5400000" algn="ctr" rotWithShape="0">
                    <a:srgbClr val="000000"/>
                  </a:outerShdw>
                  <a:reflection blurRad="762000" stA="99000" endPos="0" dist="50800" dir="5400000" sy="-100000" algn="bl" rotWithShape="0"/>
                </a:effectLst>
              </p:spPr>
              <p:style>
                <a:lnRef idx="2">
                  <a:schemeClr val="dk1"/>
                </a:lnRef>
                <a:fillRef idx="1">
                  <a:schemeClr val="lt1"/>
                </a:fillRef>
                <a:effectRef idx="0">
                  <a:schemeClr val="dk1"/>
                </a:effectRef>
                <a:fontRef idx="minor">
                  <a:schemeClr val="dk1"/>
                </a:fontRef>
              </p:style>
              <p:txBody>
                <a:bodyPr rtlCol="0" anchor="ctr"/>
                <a:lstStyle/>
                <a:p>
                  <a:endParaRPr lang="en-IN" dirty="0"/>
                </a:p>
              </p:txBody>
            </p:sp>
            <p:sp>
              <p:nvSpPr>
                <p:cNvPr id="26" name="Rectangle 25">
                  <a:extLst>
                    <a:ext uri="{FF2B5EF4-FFF2-40B4-BE49-F238E27FC236}">
                      <a16:creationId xmlns:a16="http://schemas.microsoft.com/office/drawing/2014/main" id="{52C20362-1096-1FD7-B028-3223DBEEDDB1}"/>
                    </a:ext>
                  </a:extLst>
                </p:cNvPr>
                <p:cNvSpPr/>
                <p:nvPr/>
              </p:nvSpPr>
              <p:spPr>
                <a:xfrm>
                  <a:off x="276542" y="1791487"/>
                  <a:ext cx="4607509" cy="442239"/>
                </a:xfrm>
                <a:prstGeom prst="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solidFill>
                    <a:schemeClr val="tx2">
                      <a:lumMod val="90000"/>
                      <a:lumOff val="10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000" b="1" dirty="0"/>
                    <a:t>2.</a:t>
                  </a:r>
                  <a:endParaRPr lang="en-IN" sz="2000" b="1" dirty="0"/>
                </a:p>
              </p:txBody>
            </p:sp>
            <p:sp>
              <p:nvSpPr>
                <p:cNvPr id="27" name="Right Triangle 26">
                  <a:extLst>
                    <a:ext uri="{FF2B5EF4-FFF2-40B4-BE49-F238E27FC236}">
                      <a16:creationId xmlns:a16="http://schemas.microsoft.com/office/drawing/2014/main" id="{AB3A9B5F-31DB-3B4A-BB79-2A9D443D0144}"/>
                    </a:ext>
                  </a:extLst>
                </p:cNvPr>
                <p:cNvSpPr/>
                <p:nvPr/>
              </p:nvSpPr>
              <p:spPr>
                <a:xfrm rot="19674175">
                  <a:off x="2267973" y="2125291"/>
                  <a:ext cx="317872" cy="202720"/>
                </a:xfrm>
                <a:prstGeom prst="rtTriangle">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solidFill>
                    <a:schemeClr val="tx2">
                      <a:lumMod val="90000"/>
                      <a:lumOff val="10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grpSp>
          <p:sp>
            <p:nvSpPr>
              <p:cNvPr id="22" name="TextBox 21">
                <a:extLst>
                  <a:ext uri="{FF2B5EF4-FFF2-40B4-BE49-F238E27FC236}">
                    <a16:creationId xmlns:a16="http://schemas.microsoft.com/office/drawing/2014/main" id="{427BE2F4-5FDB-5382-4CA1-08A05FC401FC}"/>
                  </a:ext>
                </a:extLst>
              </p:cNvPr>
              <p:cNvSpPr txBox="1"/>
              <p:nvPr/>
            </p:nvSpPr>
            <p:spPr>
              <a:xfrm>
                <a:off x="450634" y="1907783"/>
                <a:ext cx="4070566" cy="2534540"/>
              </a:xfrm>
              <a:prstGeom prst="rect">
                <a:avLst/>
              </a:prstGeom>
              <a:noFill/>
            </p:spPr>
            <p:txBody>
              <a:bodyPr wrap="square">
                <a:spAutoFit/>
              </a:bodyPr>
              <a:lstStyle/>
              <a:p>
                <a:pPr algn="just">
                  <a:lnSpc>
                    <a:spcPct val="150000"/>
                  </a:lnSpc>
                </a:pPr>
                <a:r>
                  <a:rPr lang="en-US" b="0" i="0" dirty="0">
                    <a:effectLst/>
                    <a:latin typeface="Google Sans"/>
                  </a:rPr>
                  <a:t>The bottom 3 districts with the lowest vehicle sales growth are all located in the southern and eastern parts of Telangana. These districts are more rural and have lower population densities.</a:t>
                </a:r>
              </a:p>
              <a:p>
                <a:pPr algn="just">
                  <a:lnSpc>
                    <a:spcPct val="150000"/>
                  </a:lnSpc>
                </a:pPr>
                <a:endParaRPr lang="en-IN" dirty="0"/>
              </a:p>
            </p:txBody>
          </p:sp>
          <p:sp>
            <p:nvSpPr>
              <p:cNvPr id="23" name="Oval 22">
                <a:extLst>
                  <a:ext uri="{FF2B5EF4-FFF2-40B4-BE49-F238E27FC236}">
                    <a16:creationId xmlns:a16="http://schemas.microsoft.com/office/drawing/2014/main" id="{2DE1B461-40F0-EE89-513A-00AC8E71EBE9}"/>
                  </a:ext>
                </a:extLst>
              </p:cNvPr>
              <p:cNvSpPr/>
              <p:nvPr/>
            </p:nvSpPr>
            <p:spPr>
              <a:xfrm>
                <a:off x="1798320" y="4675489"/>
                <a:ext cx="1595120" cy="1030838"/>
              </a:xfrm>
              <a:prstGeom prst="ellipse">
                <a:avLst/>
              </a:prstGeom>
              <a:gradFill>
                <a:gsLst>
                  <a:gs pos="0">
                    <a:schemeClr val="accent3">
                      <a:lumMod val="67000"/>
                    </a:schemeClr>
                  </a:gs>
                  <a:gs pos="48000">
                    <a:schemeClr val="accent3">
                      <a:lumMod val="97000"/>
                      <a:lumOff val="3000"/>
                    </a:schemeClr>
                  </a:gs>
                  <a:gs pos="100000">
                    <a:schemeClr val="accent3">
                      <a:lumMod val="60000"/>
                      <a:lumOff val="40000"/>
                    </a:schemeClr>
                  </a:gs>
                </a:gsLst>
                <a:lin ang="16200000" scaled="1"/>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30" name="Graphic 29" descr="Research">
              <a:extLst>
                <a:ext uri="{FF2B5EF4-FFF2-40B4-BE49-F238E27FC236}">
                  <a16:creationId xmlns:a16="http://schemas.microsoft.com/office/drawing/2014/main" id="{ECA1C11A-AA02-2B54-1976-A2FFF0C4712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977369" y="4670813"/>
              <a:ext cx="914400" cy="914400"/>
            </a:xfrm>
            <a:prstGeom prst="rect">
              <a:avLst/>
            </a:prstGeom>
          </p:spPr>
        </p:pic>
      </p:grpSp>
      <p:grpSp>
        <p:nvGrpSpPr>
          <p:cNvPr id="44" name="Group 43">
            <a:extLst>
              <a:ext uri="{FF2B5EF4-FFF2-40B4-BE49-F238E27FC236}">
                <a16:creationId xmlns:a16="http://schemas.microsoft.com/office/drawing/2014/main" id="{2FF5681E-EE90-EB39-2D37-A2E2C4ADE53C}"/>
              </a:ext>
            </a:extLst>
          </p:cNvPr>
          <p:cNvGrpSpPr/>
          <p:nvPr/>
        </p:nvGrpSpPr>
        <p:grpSpPr>
          <a:xfrm>
            <a:off x="8096104" y="1270432"/>
            <a:ext cx="4054921" cy="4805248"/>
            <a:chOff x="8096104" y="1270432"/>
            <a:chExt cx="4054921" cy="4805248"/>
          </a:xfrm>
        </p:grpSpPr>
        <p:grpSp>
          <p:nvGrpSpPr>
            <p:cNvPr id="33" name="Group 32">
              <a:extLst>
                <a:ext uri="{FF2B5EF4-FFF2-40B4-BE49-F238E27FC236}">
                  <a16:creationId xmlns:a16="http://schemas.microsoft.com/office/drawing/2014/main" id="{CD6505CD-59B7-D7AC-DE4E-E263D9E3AA66}"/>
                </a:ext>
              </a:extLst>
            </p:cNvPr>
            <p:cNvGrpSpPr/>
            <p:nvPr/>
          </p:nvGrpSpPr>
          <p:grpSpPr>
            <a:xfrm>
              <a:off x="8096104" y="1270432"/>
              <a:ext cx="4054921" cy="4805248"/>
              <a:chOff x="402850" y="1349413"/>
              <a:chExt cx="4352029" cy="4356914"/>
            </a:xfrm>
          </p:grpSpPr>
          <p:grpSp>
            <p:nvGrpSpPr>
              <p:cNvPr id="34" name="Group 33">
                <a:extLst>
                  <a:ext uri="{FF2B5EF4-FFF2-40B4-BE49-F238E27FC236}">
                    <a16:creationId xmlns:a16="http://schemas.microsoft.com/office/drawing/2014/main" id="{BD1B5B17-C604-DD56-8BBD-BC8B9DC03015}"/>
                  </a:ext>
                </a:extLst>
              </p:cNvPr>
              <p:cNvGrpSpPr/>
              <p:nvPr/>
            </p:nvGrpSpPr>
            <p:grpSpPr>
              <a:xfrm>
                <a:off x="402850" y="1349413"/>
                <a:ext cx="4352029" cy="3838069"/>
                <a:chOff x="301841" y="1784413"/>
                <a:chExt cx="4607510" cy="4032014"/>
              </a:xfrm>
              <a:effectLst>
                <a:glow rad="228600">
                  <a:schemeClr val="accent3">
                    <a:satMod val="175000"/>
                    <a:alpha val="40000"/>
                  </a:schemeClr>
                </a:glow>
                <a:outerShdw blurRad="50800" dist="50800" dir="5400000" algn="ctr" rotWithShape="0">
                  <a:srgbClr val="000000">
                    <a:alpha val="0"/>
                  </a:srgbClr>
                </a:outerShdw>
              </a:effectLst>
            </p:grpSpPr>
            <p:sp>
              <p:nvSpPr>
                <p:cNvPr id="38" name="Rectangle 37">
                  <a:extLst>
                    <a:ext uri="{FF2B5EF4-FFF2-40B4-BE49-F238E27FC236}">
                      <a16:creationId xmlns:a16="http://schemas.microsoft.com/office/drawing/2014/main" id="{1C458746-BBCA-CDDF-97AD-A62623D8CF29}"/>
                    </a:ext>
                  </a:extLst>
                </p:cNvPr>
                <p:cNvSpPr/>
                <p:nvPr/>
              </p:nvSpPr>
              <p:spPr>
                <a:xfrm>
                  <a:off x="301841" y="1803721"/>
                  <a:ext cx="4607508" cy="4012706"/>
                </a:xfrm>
                <a:prstGeom prst="rect">
                  <a:avLst/>
                </a:prstGeom>
                <a:ln w="3175">
                  <a:solidFill>
                    <a:schemeClr val="tx2">
                      <a:lumMod val="90000"/>
                      <a:lumOff val="10000"/>
                    </a:schemeClr>
                  </a:solidFill>
                </a:ln>
                <a:effectLst>
                  <a:outerShdw blurRad="127000" dist="76200" dir="5400000" algn="ctr" rotWithShape="0">
                    <a:srgbClr val="000000"/>
                  </a:outerShdw>
                  <a:reflection blurRad="762000" stA="99000" endPos="0" dist="50800" dir="5400000" sy="-100000" algn="bl" rotWithShape="0"/>
                </a:effectLst>
              </p:spPr>
              <p:style>
                <a:lnRef idx="2">
                  <a:schemeClr val="dk1"/>
                </a:lnRef>
                <a:fillRef idx="1">
                  <a:schemeClr val="lt1"/>
                </a:fillRef>
                <a:effectRef idx="0">
                  <a:schemeClr val="dk1"/>
                </a:effectRef>
                <a:fontRef idx="minor">
                  <a:schemeClr val="dk1"/>
                </a:fontRef>
              </p:style>
              <p:txBody>
                <a:bodyPr rtlCol="0" anchor="ctr"/>
                <a:lstStyle/>
                <a:p>
                  <a:endParaRPr lang="en-IN" dirty="0"/>
                </a:p>
              </p:txBody>
            </p:sp>
            <p:sp>
              <p:nvSpPr>
                <p:cNvPr id="39" name="Rectangle 38">
                  <a:extLst>
                    <a:ext uri="{FF2B5EF4-FFF2-40B4-BE49-F238E27FC236}">
                      <a16:creationId xmlns:a16="http://schemas.microsoft.com/office/drawing/2014/main" id="{B3DCD45E-F5AA-3A0F-3B25-3A7502ADE53F}"/>
                    </a:ext>
                  </a:extLst>
                </p:cNvPr>
                <p:cNvSpPr/>
                <p:nvPr/>
              </p:nvSpPr>
              <p:spPr>
                <a:xfrm>
                  <a:off x="301841" y="1784413"/>
                  <a:ext cx="4607510" cy="442239"/>
                </a:xfrm>
                <a:prstGeom prst="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solidFill>
                    <a:schemeClr val="tx2">
                      <a:lumMod val="90000"/>
                      <a:lumOff val="10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dirty="0"/>
                </a:p>
              </p:txBody>
            </p:sp>
            <p:sp>
              <p:nvSpPr>
                <p:cNvPr id="40" name="Right Triangle 39">
                  <a:extLst>
                    <a:ext uri="{FF2B5EF4-FFF2-40B4-BE49-F238E27FC236}">
                      <a16:creationId xmlns:a16="http://schemas.microsoft.com/office/drawing/2014/main" id="{3CE70616-765E-F89D-B327-682740630A42}"/>
                    </a:ext>
                  </a:extLst>
                </p:cNvPr>
                <p:cNvSpPr/>
                <p:nvPr/>
              </p:nvSpPr>
              <p:spPr>
                <a:xfrm rot="19295723">
                  <a:off x="2267973" y="2125291"/>
                  <a:ext cx="317872" cy="202720"/>
                </a:xfrm>
                <a:prstGeom prst="rtTriangle">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solidFill>
                    <a:schemeClr val="tx2">
                      <a:lumMod val="90000"/>
                      <a:lumOff val="10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36B47903-D06B-CE23-C173-4099542626B1}"/>
                    </a:ext>
                  </a:extLst>
                </p:cNvPr>
                <p:cNvSpPr txBox="1"/>
                <p:nvPr/>
              </p:nvSpPr>
              <p:spPr>
                <a:xfrm>
                  <a:off x="309585" y="1820766"/>
                  <a:ext cx="4234648" cy="351795"/>
                </a:xfrm>
                <a:prstGeom prst="rect">
                  <a:avLst/>
                </a:prstGeom>
                <a:noFill/>
                <a:ln>
                  <a:noFill/>
                </a:ln>
              </p:spPr>
              <p:txBody>
                <a:bodyPr wrap="square" rtlCol="0">
                  <a:spAutoFit/>
                </a:bodyPr>
                <a:lstStyle/>
                <a:p>
                  <a:pPr algn="ctr"/>
                  <a:r>
                    <a:rPr lang="en-US" b="1" dirty="0">
                      <a:solidFill>
                        <a:schemeClr val="bg1"/>
                      </a:solidFill>
                      <a:latin typeface="Adobe Gothic Std B" panose="020B0800000000000000" pitchFamily="34" charset="-128"/>
                      <a:ea typeface="Adobe Gothic Std B" panose="020B0800000000000000" pitchFamily="34" charset="-128"/>
                    </a:rPr>
                    <a:t>3.</a:t>
                  </a:r>
                  <a:endParaRPr lang="en-IN" b="1" dirty="0">
                    <a:solidFill>
                      <a:schemeClr val="bg1"/>
                    </a:solidFill>
                    <a:latin typeface="Adobe Gothic Std B" panose="020B0800000000000000" pitchFamily="34" charset="-128"/>
                    <a:ea typeface="Adobe Gothic Std B" panose="020B0800000000000000" pitchFamily="34" charset="-128"/>
                  </a:endParaRPr>
                </a:p>
              </p:txBody>
            </p:sp>
          </p:grpSp>
          <p:sp>
            <p:nvSpPr>
              <p:cNvPr id="35" name="TextBox 34">
                <a:extLst>
                  <a:ext uri="{FF2B5EF4-FFF2-40B4-BE49-F238E27FC236}">
                    <a16:creationId xmlns:a16="http://schemas.microsoft.com/office/drawing/2014/main" id="{C654135D-9781-6B05-B52B-6E3FDA64B54C}"/>
                  </a:ext>
                </a:extLst>
              </p:cNvPr>
              <p:cNvSpPr txBox="1"/>
              <p:nvPr/>
            </p:nvSpPr>
            <p:spPr>
              <a:xfrm>
                <a:off x="577693" y="2002347"/>
                <a:ext cx="4070566" cy="2674797"/>
              </a:xfrm>
              <a:prstGeom prst="rect">
                <a:avLst/>
              </a:prstGeom>
              <a:noFill/>
            </p:spPr>
            <p:txBody>
              <a:bodyPr wrap="square">
                <a:spAutoFit/>
              </a:bodyPr>
              <a:lstStyle/>
              <a:p>
                <a:pPr algn="just">
                  <a:lnSpc>
                    <a:spcPct val="150000"/>
                  </a:lnSpc>
                </a:pPr>
                <a:r>
                  <a:rPr lang="en-US" b="0" i="0" dirty="0">
                    <a:effectLst/>
                    <a:latin typeface="Google Sans"/>
                  </a:rPr>
                  <a:t>Electric vehicle sales growth is significantly higher than petrol and diesel vehicle sales growth in most districts. This suggests that there is a growing demand for electric vehicles in Telangana.</a:t>
                </a:r>
              </a:p>
              <a:p>
                <a:pPr algn="just">
                  <a:lnSpc>
                    <a:spcPct val="150000"/>
                  </a:lnSpc>
                </a:pPr>
                <a:endParaRPr lang="en-IN" dirty="0"/>
              </a:p>
            </p:txBody>
          </p:sp>
          <p:sp>
            <p:nvSpPr>
              <p:cNvPr id="36" name="Oval 35">
                <a:extLst>
                  <a:ext uri="{FF2B5EF4-FFF2-40B4-BE49-F238E27FC236}">
                    <a16:creationId xmlns:a16="http://schemas.microsoft.com/office/drawing/2014/main" id="{41E6F4DF-DFE2-3606-797D-E8E1E158CF4A}"/>
                  </a:ext>
                </a:extLst>
              </p:cNvPr>
              <p:cNvSpPr/>
              <p:nvPr/>
            </p:nvSpPr>
            <p:spPr>
              <a:xfrm>
                <a:off x="1798320" y="4675489"/>
                <a:ext cx="1595120" cy="1030838"/>
              </a:xfrm>
              <a:prstGeom prst="ellipse">
                <a:avLst/>
              </a:prstGeom>
              <a:gradFill>
                <a:gsLst>
                  <a:gs pos="0">
                    <a:schemeClr val="accent3">
                      <a:lumMod val="67000"/>
                    </a:schemeClr>
                  </a:gs>
                  <a:gs pos="48000">
                    <a:schemeClr val="accent3">
                      <a:lumMod val="97000"/>
                      <a:lumOff val="3000"/>
                    </a:schemeClr>
                  </a:gs>
                  <a:gs pos="100000">
                    <a:schemeClr val="accent3">
                      <a:lumMod val="60000"/>
                      <a:lumOff val="40000"/>
                    </a:schemeClr>
                  </a:gs>
                </a:gsLst>
                <a:lin ang="16200000" scaled="1"/>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43" name="Graphic 42" descr="Target">
              <a:extLst>
                <a:ext uri="{FF2B5EF4-FFF2-40B4-BE49-F238E27FC236}">
                  <a16:creationId xmlns:a16="http://schemas.microsoft.com/office/drawing/2014/main" id="{E83632F9-B5E5-41DC-E369-D20771889E5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698147" y="5026148"/>
              <a:ext cx="914400" cy="914400"/>
            </a:xfrm>
            <a:prstGeom prst="rect">
              <a:avLst/>
            </a:prstGeom>
          </p:spPr>
        </p:pic>
      </p:grpSp>
    </p:spTree>
    <p:extLst>
      <p:ext uri="{BB962C8B-B14F-4D97-AF65-F5344CB8AC3E}">
        <p14:creationId xmlns:p14="http://schemas.microsoft.com/office/powerpoint/2010/main" val="29673917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86B1B90-FA18-5864-FD29-2EBEEE0A879B}"/>
              </a:ext>
            </a:extLst>
          </p:cNvPr>
          <p:cNvSpPr txBox="1"/>
          <p:nvPr/>
        </p:nvSpPr>
        <p:spPr>
          <a:xfrm>
            <a:off x="1893533" y="742771"/>
            <a:ext cx="8404934" cy="1200329"/>
          </a:xfrm>
          <a:prstGeom prst="rect">
            <a:avLst/>
          </a:prstGeom>
          <a:solidFill>
            <a:schemeClr val="accent1"/>
          </a:solidFill>
          <a:effectLst>
            <a:glow>
              <a:schemeClr val="accent1">
                <a:lumMod val="60000"/>
                <a:lumOff val="40000"/>
                <a:alpha val="40000"/>
              </a:schemeClr>
            </a:glow>
            <a:outerShdw blurRad="609600" dir="5400000" sx="78000" sy="78000" algn="ctr" rotWithShape="0">
              <a:srgbClr val="000000">
                <a:alpha val="96000"/>
              </a:srgbClr>
            </a:outerShdw>
            <a:reflection blurRad="6350" stA="50000" endA="300" endPos="55500" dist="50800" dir="5400000" sy="-100000" algn="bl" rotWithShape="0"/>
            <a:softEdge rad="0"/>
          </a:effectLst>
          <a:scene3d>
            <a:camera prst="orthographicFront"/>
            <a:lightRig rig="threePt" dir="t"/>
          </a:scene3d>
          <a:sp3d contourW="12700">
            <a:bevelT prst="relaxedInset"/>
            <a:contourClr>
              <a:schemeClr val="tx2">
                <a:lumMod val="25000"/>
                <a:lumOff val="75000"/>
              </a:schemeClr>
            </a:contourClr>
          </a:sp3d>
        </p:spPr>
        <p:style>
          <a:lnRef idx="2">
            <a:schemeClr val="accent1">
              <a:shade val="15000"/>
            </a:schemeClr>
          </a:lnRef>
          <a:fillRef idx="1">
            <a:schemeClr val="accent1"/>
          </a:fillRef>
          <a:effectRef idx="0">
            <a:schemeClr val="accent1"/>
          </a:effectRef>
          <a:fontRef idx="minor">
            <a:schemeClr val="lt1"/>
          </a:fontRef>
        </p:style>
        <p:txBody>
          <a:bodyPr wrap="square">
            <a:spAutoFit/>
          </a:bodyPr>
          <a:lstStyle/>
          <a:p>
            <a:pPr algn="ctr"/>
            <a:r>
              <a:rPr lang="en-US" sz="54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Ts-</a:t>
            </a:r>
            <a:r>
              <a:rPr lang="en-US" sz="5400" b="1" dirty="0" err="1">
                <a:ln w="10160">
                  <a:solidFill>
                    <a:schemeClr val="accent5"/>
                  </a:solidFill>
                  <a:prstDash val="solid"/>
                </a:ln>
                <a:solidFill>
                  <a:srgbClr val="FFFFFF"/>
                </a:solidFill>
                <a:effectLst>
                  <a:outerShdw blurRad="38100" dist="22860" dir="5400000" algn="tl" rotWithShape="0">
                    <a:srgbClr val="000000">
                      <a:alpha val="30000"/>
                    </a:srgbClr>
                  </a:outerShdw>
                </a:effectLst>
              </a:rPr>
              <a:t>Ipass</a:t>
            </a:r>
            <a:endParaRPr lang="en-US" sz="54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a:p>
            <a:pPr algn="ctr"/>
            <a:r>
              <a:rPr 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Telangana State Industrial Project Approval and Self Certification System</a:t>
            </a:r>
          </a:p>
        </p:txBody>
      </p:sp>
    </p:spTree>
    <p:extLst>
      <p:ext uri="{BB962C8B-B14F-4D97-AF65-F5344CB8AC3E}">
        <p14:creationId xmlns:p14="http://schemas.microsoft.com/office/powerpoint/2010/main" val="18938370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3EED186-AF9B-7721-1CBF-3E958D35E555}"/>
              </a:ext>
            </a:extLst>
          </p:cNvPr>
          <p:cNvPicPr>
            <a:picLocks noChangeAspect="1"/>
          </p:cNvPicPr>
          <p:nvPr/>
        </p:nvPicPr>
        <p:blipFill>
          <a:blip r:embed="rId2"/>
          <a:stretch>
            <a:fillRect/>
          </a:stretch>
        </p:blipFill>
        <p:spPr>
          <a:xfrm>
            <a:off x="275024" y="1011323"/>
            <a:ext cx="6572433" cy="5040000"/>
          </a:xfrm>
          <a:prstGeom prst="rect">
            <a:avLst/>
          </a:prstGeom>
        </p:spPr>
      </p:pic>
      <p:sp>
        <p:nvSpPr>
          <p:cNvPr id="5" name="TextBox 4">
            <a:extLst>
              <a:ext uri="{FF2B5EF4-FFF2-40B4-BE49-F238E27FC236}">
                <a16:creationId xmlns:a16="http://schemas.microsoft.com/office/drawing/2014/main" id="{25D8360B-FFAD-D619-4692-D930D64C6941}"/>
              </a:ext>
            </a:extLst>
          </p:cNvPr>
          <p:cNvSpPr txBox="1"/>
          <p:nvPr/>
        </p:nvSpPr>
        <p:spPr>
          <a:xfrm>
            <a:off x="514350" y="276910"/>
            <a:ext cx="11144250" cy="369332"/>
          </a:xfrm>
          <a:prstGeom prst="rect">
            <a:avLst/>
          </a:prstGeom>
          <a:noFill/>
        </p:spPr>
        <p:txBody>
          <a:bodyPr wrap="square">
            <a:spAutoFit/>
          </a:bodyPr>
          <a:lstStyle/>
          <a:p>
            <a:r>
              <a:rPr lang="en-US" dirty="0"/>
              <a:t>8. List down the top 5 sectors that have witnessed the most significant investments in FY 2022</a:t>
            </a:r>
            <a:endParaRPr lang="en-IN" dirty="0"/>
          </a:p>
        </p:txBody>
      </p:sp>
      <p:grpSp>
        <p:nvGrpSpPr>
          <p:cNvPr id="6" name="Group 5">
            <a:extLst>
              <a:ext uri="{FF2B5EF4-FFF2-40B4-BE49-F238E27FC236}">
                <a16:creationId xmlns:a16="http://schemas.microsoft.com/office/drawing/2014/main" id="{76456967-F797-D27A-40C6-6F0559AE03C3}"/>
              </a:ext>
            </a:extLst>
          </p:cNvPr>
          <p:cNvGrpSpPr/>
          <p:nvPr/>
        </p:nvGrpSpPr>
        <p:grpSpPr>
          <a:xfrm>
            <a:off x="6865212" y="1281032"/>
            <a:ext cx="5015884" cy="4653051"/>
            <a:chOff x="292962" y="1288414"/>
            <a:chExt cx="5015884" cy="4653051"/>
          </a:xfrm>
        </p:grpSpPr>
        <p:grpSp>
          <p:nvGrpSpPr>
            <p:cNvPr id="7" name="Group 6">
              <a:extLst>
                <a:ext uri="{FF2B5EF4-FFF2-40B4-BE49-F238E27FC236}">
                  <a16:creationId xmlns:a16="http://schemas.microsoft.com/office/drawing/2014/main" id="{E90BE4CB-98DF-14E6-9272-0794BE6462CC}"/>
                </a:ext>
              </a:extLst>
            </p:cNvPr>
            <p:cNvGrpSpPr/>
            <p:nvPr/>
          </p:nvGrpSpPr>
          <p:grpSpPr>
            <a:xfrm>
              <a:off x="479394" y="1288414"/>
              <a:ext cx="4625265" cy="4025876"/>
              <a:chOff x="284086" y="1784413"/>
              <a:chExt cx="4625265" cy="4025876"/>
            </a:xfrm>
            <a:effectLst>
              <a:glow rad="228600">
                <a:schemeClr val="accent3">
                  <a:satMod val="175000"/>
                  <a:alpha val="40000"/>
                </a:schemeClr>
              </a:glow>
              <a:outerShdw blurRad="50800" dist="50800" dir="5400000" algn="ctr" rotWithShape="0">
                <a:srgbClr val="000000">
                  <a:alpha val="0"/>
                </a:srgbClr>
              </a:outerShdw>
            </a:effectLst>
          </p:grpSpPr>
          <p:sp>
            <p:nvSpPr>
              <p:cNvPr id="11" name="Rectangle 10">
                <a:extLst>
                  <a:ext uri="{FF2B5EF4-FFF2-40B4-BE49-F238E27FC236}">
                    <a16:creationId xmlns:a16="http://schemas.microsoft.com/office/drawing/2014/main" id="{6A727230-ED58-403F-6C34-B2A52CF09D9F}"/>
                  </a:ext>
                </a:extLst>
              </p:cNvPr>
              <p:cNvSpPr/>
              <p:nvPr/>
            </p:nvSpPr>
            <p:spPr>
              <a:xfrm>
                <a:off x="284086" y="1797583"/>
                <a:ext cx="4607510" cy="4012706"/>
              </a:xfrm>
              <a:prstGeom prst="rect">
                <a:avLst/>
              </a:prstGeom>
              <a:ln w="3175">
                <a:solidFill>
                  <a:schemeClr val="tx2">
                    <a:lumMod val="90000"/>
                    <a:lumOff val="10000"/>
                  </a:schemeClr>
                </a:solidFill>
              </a:ln>
              <a:effectLst>
                <a:outerShdw blurRad="127000" dist="76200" dir="5400000" algn="ctr" rotWithShape="0">
                  <a:srgbClr val="000000"/>
                </a:outerShdw>
                <a:reflection blurRad="762000" stA="99000" endPos="0" dist="50800" dir="5400000" sy="-100000" algn="bl" rotWithShape="0"/>
              </a:effectLst>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12" name="Rectangle 11">
                <a:extLst>
                  <a:ext uri="{FF2B5EF4-FFF2-40B4-BE49-F238E27FC236}">
                    <a16:creationId xmlns:a16="http://schemas.microsoft.com/office/drawing/2014/main" id="{2556B85D-F032-22B6-B399-6758D29D22E2}"/>
                  </a:ext>
                </a:extLst>
              </p:cNvPr>
              <p:cNvSpPr/>
              <p:nvPr/>
            </p:nvSpPr>
            <p:spPr>
              <a:xfrm>
                <a:off x="301841" y="1784413"/>
                <a:ext cx="4607510" cy="612558"/>
              </a:xfrm>
              <a:prstGeom prst="rect">
                <a:avLst/>
              </a:prstGeom>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path path="circle">
                  <a:fillToRect l="50000" t="130000" r="50000" b="-30000"/>
                </a:path>
                <a:tileRect/>
              </a:gradFill>
              <a:ln>
                <a:solidFill>
                  <a:schemeClr val="tx2">
                    <a:lumMod val="90000"/>
                    <a:lumOff val="10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dirty="0"/>
              </a:p>
            </p:txBody>
          </p:sp>
          <p:sp>
            <p:nvSpPr>
              <p:cNvPr id="13" name="Right Triangle 12">
                <a:extLst>
                  <a:ext uri="{FF2B5EF4-FFF2-40B4-BE49-F238E27FC236}">
                    <a16:creationId xmlns:a16="http://schemas.microsoft.com/office/drawing/2014/main" id="{D102B7C4-38DC-66DD-E58B-5A8ABC2DFDB7}"/>
                  </a:ext>
                </a:extLst>
              </p:cNvPr>
              <p:cNvSpPr/>
              <p:nvPr/>
            </p:nvSpPr>
            <p:spPr>
              <a:xfrm rot="19674175">
                <a:off x="2287010" y="2295611"/>
                <a:ext cx="317872" cy="202720"/>
              </a:xfrm>
              <a:prstGeom prst="rtTriangle">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solidFill>
                  <a:schemeClr val="tx2">
                    <a:lumMod val="90000"/>
                    <a:lumOff val="10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0124EAD6-2974-9BC3-8E6A-C14171CD804D}"/>
                  </a:ext>
                </a:extLst>
              </p:cNvPr>
              <p:cNvSpPr txBox="1"/>
              <p:nvPr/>
            </p:nvSpPr>
            <p:spPr>
              <a:xfrm>
                <a:off x="470517" y="1908699"/>
                <a:ext cx="4234648" cy="461665"/>
              </a:xfrm>
              <a:prstGeom prst="rect">
                <a:avLst/>
              </a:prstGeom>
              <a:noFill/>
              <a:ln>
                <a:noFill/>
              </a:ln>
            </p:spPr>
            <p:txBody>
              <a:bodyPr wrap="square" rtlCol="0">
                <a:spAutoFit/>
              </a:bodyPr>
              <a:lstStyle/>
              <a:p>
                <a:pPr algn="ctr"/>
                <a:r>
                  <a:rPr lang="en-IN" sz="2400" b="1" dirty="0">
                    <a:ln w="10160">
                      <a:solidFill>
                        <a:schemeClr val="bg1"/>
                      </a:solidFill>
                      <a:prstDash val="solid"/>
                    </a:ln>
                    <a:solidFill>
                      <a:schemeClr val="bg1">
                        <a:lumMod val="95000"/>
                      </a:schemeClr>
                    </a:solidFill>
                    <a:latin typeface="Adobe Gothic Std B" panose="020B0800000000000000" pitchFamily="34" charset="-128"/>
                    <a:ea typeface="Adobe Gothic Std B" panose="020B0800000000000000" pitchFamily="34" charset="-128"/>
                  </a:rPr>
                  <a:t>Insight</a:t>
                </a:r>
              </a:p>
            </p:txBody>
          </p:sp>
        </p:grpSp>
        <p:sp>
          <p:nvSpPr>
            <p:cNvPr id="8" name="Flowchart: Process 7">
              <a:extLst>
                <a:ext uri="{FF2B5EF4-FFF2-40B4-BE49-F238E27FC236}">
                  <a16:creationId xmlns:a16="http://schemas.microsoft.com/office/drawing/2014/main" id="{69D1A46A-BA28-83DC-8160-7F6E8E9370FF}"/>
                </a:ext>
              </a:extLst>
            </p:cNvPr>
            <p:cNvSpPr/>
            <p:nvPr/>
          </p:nvSpPr>
          <p:spPr>
            <a:xfrm>
              <a:off x="292962" y="5314290"/>
              <a:ext cx="5015884" cy="340638"/>
            </a:xfrm>
            <a:prstGeom prst="flowChartProcess">
              <a:avLst/>
            </a:prstGeom>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path path="circle">
                <a:fillToRect l="50000" t="130000" r="50000" b="-30000"/>
              </a:path>
              <a:tileRect/>
            </a:gradFill>
            <a:ln>
              <a:noFill/>
            </a:ln>
            <a:effectLst>
              <a:glow rad="101600">
                <a:schemeClr val="accent2">
                  <a:satMod val="175000"/>
                  <a:alpha val="40000"/>
                </a:schemeClr>
              </a:glow>
              <a:outerShdw blurRad="50800" dist="50800" dir="5400000" sx="1000" sy="1000" algn="ctr" rotWithShape="0">
                <a:srgbClr val="000000">
                  <a:alpha val="99000"/>
                </a:srgbClr>
              </a:outerShdw>
              <a:reflection stA="44000" endPos="43000" dist="50800" dir="5400000" sy="-100000" algn="bl" rotWithShape="0"/>
            </a:effectLst>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sp>
          <p:nvSpPr>
            <p:cNvPr id="9" name="Oval 8">
              <a:extLst>
                <a:ext uri="{FF2B5EF4-FFF2-40B4-BE49-F238E27FC236}">
                  <a16:creationId xmlns:a16="http://schemas.microsoft.com/office/drawing/2014/main" id="{A478492C-8755-16ED-4B12-87F949988A9B}"/>
                </a:ext>
              </a:extLst>
            </p:cNvPr>
            <p:cNvSpPr/>
            <p:nvPr/>
          </p:nvSpPr>
          <p:spPr>
            <a:xfrm>
              <a:off x="2108394" y="4713455"/>
              <a:ext cx="1442721" cy="1228010"/>
            </a:xfrm>
            <a:prstGeom prst="ellipse">
              <a:avLst/>
            </a:prstGeom>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path path="circle">
                <a:fillToRect l="50000" t="130000" r="50000" b="-30000"/>
              </a:path>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TextBox 9">
              <a:extLst>
                <a:ext uri="{FF2B5EF4-FFF2-40B4-BE49-F238E27FC236}">
                  <a16:creationId xmlns:a16="http://schemas.microsoft.com/office/drawing/2014/main" id="{244B988F-AB9A-A9F3-A0BD-ED4BE9DFF8C0}"/>
                </a:ext>
              </a:extLst>
            </p:cNvPr>
            <p:cNvSpPr txBox="1"/>
            <p:nvPr/>
          </p:nvSpPr>
          <p:spPr>
            <a:xfrm>
              <a:off x="614778" y="2084461"/>
              <a:ext cx="4285695" cy="2908489"/>
            </a:xfrm>
            <a:prstGeom prst="rect">
              <a:avLst/>
            </a:prstGeom>
            <a:noFill/>
          </p:spPr>
          <p:txBody>
            <a:bodyPr wrap="square">
              <a:spAutoFit/>
            </a:bodyPr>
            <a:lstStyle/>
            <a:p>
              <a:pPr marL="285750" indent="-285750" algn="just">
                <a:lnSpc>
                  <a:spcPct val="150000"/>
                </a:lnSpc>
                <a:buFont typeface="Wingdings" panose="05000000000000000000" pitchFamily="2" charset="2"/>
                <a:buChar char="v"/>
              </a:pPr>
              <a:r>
                <a:rPr lang="en-US" sz="1400" b="0" i="0" dirty="0">
                  <a:effectLst/>
                  <a:latin typeface="Google Sans"/>
                </a:rPr>
                <a:t>Real estate, industrial parks, and IT buildings received the highest investment, followed by plastic and rubber, pharmaceuticals and chemicals, solar and other renewable energy, and beverages.</a:t>
              </a:r>
            </a:p>
            <a:p>
              <a:pPr marL="285750" indent="-285750">
                <a:buFont typeface="Wingdings" panose="05000000000000000000" pitchFamily="2" charset="2"/>
                <a:buChar char="v"/>
              </a:pPr>
              <a:endParaRPr lang="en-US" dirty="0"/>
            </a:p>
            <a:p>
              <a:pPr marL="285750" indent="-285750" algn="just">
                <a:lnSpc>
                  <a:spcPct val="150000"/>
                </a:lnSpc>
                <a:buFont typeface="Wingdings" panose="05000000000000000000" pitchFamily="2" charset="2"/>
                <a:buChar char="v"/>
              </a:pPr>
              <a:r>
                <a:rPr lang="en-US" sz="1400" b="0" i="0" dirty="0">
                  <a:effectLst/>
                  <a:latin typeface="Google Sans"/>
                </a:rPr>
                <a:t>This investment is a testament to Telangana's strong economic growth and its attractiveness as an investment destination.</a:t>
              </a:r>
            </a:p>
            <a:p>
              <a:endParaRPr lang="en-US" dirty="0"/>
            </a:p>
          </p:txBody>
        </p:sp>
      </p:grpSp>
      <p:pic>
        <p:nvPicPr>
          <p:cNvPr id="16" name="Graphic 15" descr="Database">
            <a:extLst>
              <a:ext uri="{FF2B5EF4-FFF2-40B4-BE49-F238E27FC236}">
                <a16:creationId xmlns:a16="http://schemas.microsoft.com/office/drawing/2014/main" id="{7012F1D5-D71A-503D-47D8-3EB67F5D2F8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944804" y="4863012"/>
            <a:ext cx="914400" cy="914400"/>
          </a:xfrm>
          <a:prstGeom prst="rect">
            <a:avLst/>
          </a:prstGeom>
        </p:spPr>
      </p:pic>
    </p:spTree>
    <p:extLst>
      <p:ext uri="{BB962C8B-B14F-4D97-AF65-F5344CB8AC3E}">
        <p14:creationId xmlns:p14="http://schemas.microsoft.com/office/powerpoint/2010/main" val="5797357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506E83B-DC56-5819-68BC-EBAD82E606A8}"/>
              </a:ext>
            </a:extLst>
          </p:cNvPr>
          <p:cNvPicPr>
            <a:picLocks noChangeAspect="1"/>
          </p:cNvPicPr>
          <p:nvPr/>
        </p:nvPicPr>
        <p:blipFill>
          <a:blip r:embed="rId2"/>
          <a:stretch>
            <a:fillRect/>
          </a:stretch>
        </p:blipFill>
        <p:spPr>
          <a:xfrm>
            <a:off x="1202038" y="933449"/>
            <a:ext cx="9787924" cy="5402785"/>
          </a:xfrm>
          <a:prstGeom prst="rect">
            <a:avLst/>
          </a:prstGeom>
        </p:spPr>
      </p:pic>
      <p:sp>
        <p:nvSpPr>
          <p:cNvPr id="7" name="TextBox 6">
            <a:extLst>
              <a:ext uri="{FF2B5EF4-FFF2-40B4-BE49-F238E27FC236}">
                <a16:creationId xmlns:a16="http://schemas.microsoft.com/office/drawing/2014/main" id="{E8172AEC-93C7-CA46-B835-94644B9611E1}"/>
              </a:ext>
            </a:extLst>
          </p:cNvPr>
          <p:cNvSpPr txBox="1"/>
          <p:nvPr/>
        </p:nvSpPr>
        <p:spPr>
          <a:xfrm>
            <a:off x="404812" y="198600"/>
            <a:ext cx="11382375" cy="646331"/>
          </a:xfrm>
          <a:prstGeom prst="rect">
            <a:avLst/>
          </a:prstGeom>
          <a:noFill/>
        </p:spPr>
        <p:txBody>
          <a:bodyPr wrap="square">
            <a:spAutoFit/>
          </a:bodyPr>
          <a:lstStyle/>
          <a:p>
            <a:r>
              <a:rPr lang="en-US" dirty="0"/>
              <a:t>9. List down the top 3 districts that have attracted the most significant sector investments during FY 2019 to 2022? What factors could have led to the substantial investments in these particular districts?</a:t>
            </a:r>
          </a:p>
        </p:txBody>
      </p:sp>
    </p:spTree>
    <p:extLst>
      <p:ext uri="{BB962C8B-B14F-4D97-AF65-F5344CB8AC3E}">
        <p14:creationId xmlns:p14="http://schemas.microsoft.com/office/powerpoint/2010/main" val="3366887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01D9588C-2F2C-6E66-B5E1-88BE1A418388}"/>
              </a:ext>
            </a:extLst>
          </p:cNvPr>
          <p:cNvGrpSpPr/>
          <p:nvPr/>
        </p:nvGrpSpPr>
        <p:grpSpPr>
          <a:xfrm>
            <a:off x="384708" y="173415"/>
            <a:ext cx="3455914" cy="5993655"/>
            <a:chOff x="384708" y="173415"/>
            <a:chExt cx="4476750" cy="5993655"/>
          </a:xfrm>
        </p:grpSpPr>
        <p:grpSp>
          <p:nvGrpSpPr>
            <p:cNvPr id="14" name="Group 13">
              <a:extLst>
                <a:ext uri="{FF2B5EF4-FFF2-40B4-BE49-F238E27FC236}">
                  <a16:creationId xmlns:a16="http://schemas.microsoft.com/office/drawing/2014/main" id="{EB7408B1-91E9-DDC7-BBEE-278C26F329C4}"/>
                </a:ext>
              </a:extLst>
            </p:cNvPr>
            <p:cNvGrpSpPr/>
            <p:nvPr/>
          </p:nvGrpSpPr>
          <p:grpSpPr>
            <a:xfrm>
              <a:off x="384708" y="173415"/>
              <a:ext cx="4476750" cy="4132488"/>
              <a:chOff x="375183" y="191754"/>
              <a:chExt cx="4476750" cy="4132488"/>
            </a:xfrm>
          </p:grpSpPr>
          <p:grpSp>
            <p:nvGrpSpPr>
              <p:cNvPr id="6" name="Group 5">
                <a:extLst>
                  <a:ext uri="{FF2B5EF4-FFF2-40B4-BE49-F238E27FC236}">
                    <a16:creationId xmlns:a16="http://schemas.microsoft.com/office/drawing/2014/main" id="{3A10928F-5835-689D-6041-9FEFAE8B7FC1}"/>
                  </a:ext>
                </a:extLst>
              </p:cNvPr>
              <p:cNvGrpSpPr/>
              <p:nvPr/>
            </p:nvGrpSpPr>
            <p:grpSpPr>
              <a:xfrm>
                <a:off x="426520" y="672339"/>
                <a:ext cx="4374079" cy="2412991"/>
                <a:chOff x="597971" y="1129539"/>
                <a:chExt cx="4251358" cy="2484643"/>
              </a:xfrm>
              <a:gradFill>
                <a:gsLst>
                  <a:gs pos="0">
                    <a:schemeClr val="accent3">
                      <a:lumMod val="67000"/>
                    </a:schemeClr>
                  </a:gs>
                  <a:gs pos="48000">
                    <a:schemeClr val="accent3">
                      <a:lumMod val="97000"/>
                      <a:lumOff val="3000"/>
                    </a:schemeClr>
                  </a:gs>
                  <a:gs pos="100000">
                    <a:schemeClr val="accent3">
                      <a:lumMod val="60000"/>
                      <a:lumOff val="40000"/>
                    </a:schemeClr>
                  </a:gs>
                </a:gsLst>
                <a:lin ang="16200000" scaled="1"/>
              </a:gradFill>
              <a:effectLst>
                <a:glow rad="228600">
                  <a:schemeClr val="accent3">
                    <a:satMod val="175000"/>
                    <a:alpha val="40000"/>
                  </a:schemeClr>
                </a:glow>
              </a:effectLst>
            </p:grpSpPr>
            <p:pic>
              <p:nvPicPr>
                <p:cNvPr id="4" name="Picture 3">
                  <a:extLst>
                    <a:ext uri="{FF2B5EF4-FFF2-40B4-BE49-F238E27FC236}">
                      <a16:creationId xmlns:a16="http://schemas.microsoft.com/office/drawing/2014/main" id="{57EFE27C-0205-14F3-746B-8DED674D7E8D}"/>
                    </a:ext>
                  </a:extLst>
                </p:cNvPr>
                <p:cNvPicPr>
                  <a:picLocks noChangeAspect="1"/>
                </p:cNvPicPr>
                <p:nvPr/>
              </p:nvPicPr>
              <p:blipFill>
                <a:blip r:embed="rId2"/>
                <a:stretch>
                  <a:fillRect/>
                </a:stretch>
              </p:blipFill>
              <p:spPr>
                <a:xfrm>
                  <a:off x="597971" y="1129539"/>
                  <a:ext cx="4251358" cy="2484643"/>
                </a:xfrm>
                <a:prstGeom prst="rect">
                  <a:avLst/>
                </a:prstGeom>
              </p:spPr>
              <p:style>
                <a:lnRef idx="0">
                  <a:schemeClr val="accent5"/>
                </a:lnRef>
                <a:fillRef idx="3">
                  <a:schemeClr val="accent5"/>
                </a:fillRef>
                <a:effectRef idx="3">
                  <a:schemeClr val="accent5"/>
                </a:effectRef>
                <a:fontRef idx="minor">
                  <a:schemeClr val="lt1"/>
                </a:fontRef>
              </p:style>
            </p:pic>
            <p:sp>
              <p:nvSpPr>
                <p:cNvPr id="5" name="TextBox 4">
                  <a:extLst>
                    <a:ext uri="{FF2B5EF4-FFF2-40B4-BE49-F238E27FC236}">
                      <a16:creationId xmlns:a16="http://schemas.microsoft.com/office/drawing/2014/main" id="{A86B0C22-FA0D-7240-E7E7-2678EF264A2F}"/>
                    </a:ext>
                  </a:extLst>
                </p:cNvPr>
                <p:cNvSpPr txBox="1"/>
                <p:nvPr/>
              </p:nvSpPr>
              <p:spPr>
                <a:xfrm>
                  <a:off x="1903241" y="2110207"/>
                  <a:ext cx="1446384" cy="380299"/>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r>
                    <a:rPr lang="en-US" dirty="0">
                      <a:solidFill>
                        <a:schemeClr val="bg1"/>
                      </a:solidFill>
                    </a:rPr>
                    <a:t>50000 </a:t>
                  </a:r>
                  <a:r>
                    <a:rPr lang="en-US" dirty="0" err="1">
                      <a:solidFill>
                        <a:schemeClr val="bg1"/>
                      </a:solidFill>
                    </a:rPr>
                    <a:t>cr</a:t>
                  </a:r>
                  <a:endParaRPr lang="en-IN" dirty="0">
                    <a:solidFill>
                      <a:schemeClr val="bg1"/>
                    </a:solidFill>
                  </a:endParaRPr>
                </a:p>
              </p:txBody>
            </p:sp>
          </p:grpSp>
          <p:sp>
            <p:nvSpPr>
              <p:cNvPr id="7" name="TextBox 6">
                <a:extLst>
                  <a:ext uri="{FF2B5EF4-FFF2-40B4-BE49-F238E27FC236}">
                    <a16:creationId xmlns:a16="http://schemas.microsoft.com/office/drawing/2014/main" id="{7ED3D64B-B72A-76A5-04A7-FB3F3F1BE371}"/>
                  </a:ext>
                </a:extLst>
              </p:cNvPr>
              <p:cNvSpPr txBox="1"/>
              <p:nvPr/>
            </p:nvSpPr>
            <p:spPr>
              <a:xfrm>
                <a:off x="1735341" y="191754"/>
                <a:ext cx="2213561" cy="377064"/>
              </a:xfrm>
              <a:prstGeom prst="rect">
                <a:avLst/>
              </a:prstGeom>
              <a:noFill/>
            </p:spPr>
            <p:txBody>
              <a:bodyPr wrap="square" rtlCol="0">
                <a:spAutoFit/>
              </a:bodyPr>
              <a:lstStyle/>
              <a:p>
                <a:r>
                  <a:rPr lang="en-US" b="1" dirty="0" err="1">
                    <a:solidFill>
                      <a:schemeClr val="tx1">
                        <a:lumMod val="75000"/>
                        <a:lumOff val="25000"/>
                      </a:schemeClr>
                    </a:solidFill>
                  </a:rPr>
                  <a:t>Rangareddy</a:t>
                </a:r>
                <a:endParaRPr lang="en-IN" b="1" dirty="0">
                  <a:solidFill>
                    <a:schemeClr val="tx1">
                      <a:lumMod val="75000"/>
                      <a:lumOff val="25000"/>
                    </a:schemeClr>
                  </a:solidFill>
                </a:endParaRPr>
              </a:p>
            </p:txBody>
          </p:sp>
          <p:sp>
            <p:nvSpPr>
              <p:cNvPr id="11" name="Arrow: Down 10">
                <a:extLst>
                  <a:ext uri="{FF2B5EF4-FFF2-40B4-BE49-F238E27FC236}">
                    <a16:creationId xmlns:a16="http://schemas.microsoft.com/office/drawing/2014/main" id="{0B71FB77-C92F-FDB0-FFE9-CA18517587E9}"/>
                  </a:ext>
                </a:extLst>
              </p:cNvPr>
              <p:cNvSpPr/>
              <p:nvPr/>
            </p:nvSpPr>
            <p:spPr>
              <a:xfrm>
                <a:off x="1971675" y="1983408"/>
                <a:ext cx="133350" cy="1636093"/>
              </a:xfrm>
              <a:prstGeom prst="downArrow">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IN">
                  <a:ln w="0"/>
                  <a:solidFill>
                    <a:schemeClr val="tx1"/>
                  </a:solidFill>
                  <a:effectLst>
                    <a:outerShdw blurRad="38100" dist="19050" dir="2700000" algn="tl" rotWithShape="0">
                      <a:schemeClr val="dk1">
                        <a:alpha val="40000"/>
                      </a:schemeClr>
                    </a:outerShdw>
                  </a:effectLst>
                </a:endParaRPr>
              </a:p>
            </p:txBody>
          </p:sp>
          <p:sp>
            <p:nvSpPr>
              <p:cNvPr id="13" name="TextBox 12">
                <a:extLst>
                  <a:ext uri="{FF2B5EF4-FFF2-40B4-BE49-F238E27FC236}">
                    <a16:creationId xmlns:a16="http://schemas.microsoft.com/office/drawing/2014/main" id="{739ADE0C-189C-4A1D-D6CE-92249B495397}"/>
                  </a:ext>
                </a:extLst>
              </p:cNvPr>
              <p:cNvSpPr txBox="1"/>
              <p:nvPr/>
            </p:nvSpPr>
            <p:spPr>
              <a:xfrm>
                <a:off x="375183" y="3677911"/>
                <a:ext cx="4476750" cy="646331"/>
              </a:xfrm>
              <a:prstGeom prst="rect">
                <a:avLst/>
              </a:prstGeom>
              <a:solidFill>
                <a:schemeClr val="accent5">
                  <a:lumMod val="60000"/>
                  <a:lumOff val="40000"/>
                </a:schemeClr>
              </a:solidFill>
            </p:spPr>
            <p:txBody>
              <a:bodyPr wrap="square">
                <a:spAutoFit/>
              </a:bodyPr>
              <a:lstStyle/>
              <a:p>
                <a:r>
                  <a:rPr lang="en-US" dirty="0"/>
                  <a:t>Total Sector investments during FY 2019 to 2022</a:t>
                </a:r>
                <a:endParaRPr lang="en-IN" dirty="0"/>
              </a:p>
            </p:txBody>
          </p:sp>
        </p:grpSp>
        <p:grpSp>
          <p:nvGrpSpPr>
            <p:cNvPr id="15" name="Group 14">
              <a:extLst>
                <a:ext uri="{FF2B5EF4-FFF2-40B4-BE49-F238E27FC236}">
                  <a16:creationId xmlns:a16="http://schemas.microsoft.com/office/drawing/2014/main" id="{EE889ECF-F16D-C5DC-2538-E3A9F852BEC0}"/>
                </a:ext>
              </a:extLst>
            </p:cNvPr>
            <p:cNvGrpSpPr/>
            <p:nvPr/>
          </p:nvGrpSpPr>
          <p:grpSpPr>
            <a:xfrm>
              <a:off x="562265" y="4564049"/>
              <a:ext cx="4121636" cy="1603021"/>
              <a:chOff x="402850" y="1349413"/>
              <a:chExt cx="4578346" cy="3865804"/>
            </a:xfrm>
          </p:grpSpPr>
          <p:grpSp>
            <p:nvGrpSpPr>
              <p:cNvPr id="16" name="Group 15">
                <a:extLst>
                  <a:ext uri="{FF2B5EF4-FFF2-40B4-BE49-F238E27FC236}">
                    <a16:creationId xmlns:a16="http://schemas.microsoft.com/office/drawing/2014/main" id="{153E1FA1-9330-61DB-21A0-A3351C52FEE7}"/>
                  </a:ext>
                </a:extLst>
              </p:cNvPr>
              <p:cNvGrpSpPr/>
              <p:nvPr/>
            </p:nvGrpSpPr>
            <p:grpSpPr>
              <a:xfrm>
                <a:off x="402850" y="1349413"/>
                <a:ext cx="4359342" cy="3865804"/>
                <a:chOff x="301841" y="1784413"/>
                <a:chExt cx="4615252" cy="4061151"/>
              </a:xfrm>
              <a:effectLst>
                <a:glow rad="228600">
                  <a:schemeClr val="accent3">
                    <a:satMod val="175000"/>
                    <a:alpha val="40000"/>
                  </a:schemeClr>
                </a:glow>
                <a:outerShdw blurRad="50800" dist="50800" dir="5400000" algn="ctr" rotWithShape="0">
                  <a:srgbClr val="000000">
                    <a:alpha val="0"/>
                  </a:srgbClr>
                </a:outerShdw>
              </a:effectLst>
            </p:grpSpPr>
            <p:sp>
              <p:nvSpPr>
                <p:cNvPr id="20" name="Rectangle 19">
                  <a:extLst>
                    <a:ext uri="{FF2B5EF4-FFF2-40B4-BE49-F238E27FC236}">
                      <a16:creationId xmlns:a16="http://schemas.microsoft.com/office/drawing/2014/main" id="{2AD40ABB-14BF-BFCE-BB61-1F3D0D145C7F}"/>
                    </a:ext>
                  </a:extLst>
                </p:cNvPr>
                <p:cNvSpPr/>
                <p:nvPr/>
              </p:nvSpPr>
              <p:spPr>
                <a:xfrm>
                  <a:off x="309585" y="1832858"/>
                  <a:ext cx="4607508" cy="4012706"/>
                </a:xfrm>
                <a:prstGeom prst="rect">
                  <a:avLst/>
                </a:prstGeom>
                <a:ln w="3175">
                  <a:solidFill>
                    <a:schemeClr val="tx2">
                      <a:lumMod val="90000"/>
                      <a:lumOff val="10000"/>
                    </a:schemeClr>
                  </a:solidFill>
                </a:ln>
                <a:effectLst>
                  <a:outerShdw blurRad="127000" dist="76200" dir="5400000" algn="ctr" rotWithShape="0">
                    <a:srgbClr val="000000"/>
                  </a:outerShdw>
                  <a:reflection blurRad="762000" stA="99000" endPos="0" dist="50800" dir="5400000" sy="-100000" algn="bl" rotWithShape="0"/>
                </a:effectLst>
              </p:spPr>
              <p:style>
                <a:lnRef idx="2">
                  <a:schemeClr val="dk1"/>
                </a:lnRef>
                <a:fillRef idx="1">
                  <a:schemeClr val="lt1"/>
                </a:fillRef>
                <a:effectRef idx="0">
                  <a:schemeClr val="dk1"/>
                </a:effectRef>
                <a:fontRef idx="minor">
                  <a:schemeClr val="dk1"/>
                </a:fontRef>
              </p:style>
              <p:txBody>
                <a:bodyPr rtlCol="0" anchor="ctr"/>
                <a:lstStyle/>
                <a:p>
                  <a:endParaRPr lang="en-IN" dirty="0"/>
                </a:p>
              </p:txBody>
            </p:sp>
            <p:sp>
              <p:nvSpPr>
                <p:cNvPr id="21" name="Rectangle 20">
                  <a:extLst>
                    <a:ext uri="{FF2B5EF4-FFF2-40B4-BE49-F238E27FC236}">
                      <a16:creationId xmlns:a16="http://schemas.microsoft.com/office/drawing/2014/main" id="{0B668084-E06D-1A74-DC18-F90486D8D48E}"/>
                    </a:ext>
                  </a:extLst>
                </p:cNvPr>
                <p:cNvSpPr/>
                <p:nvPr/>
              </p:nvSpPr>
              <p:spPr>
                <a:xfrm>
                  <a:off x="301841" y="1784413"/>
                  <a:ext cx="4607510" cy="442239"/>
                </a:xfrm>
                <a:prstGeom prst="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solidFill>
                    <a:schemeClr val="tx2">
                      <a:lumMod val="90000"/>
                      <a:lumOff val="10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dirty="0"/>
                </a:p>
              </p:txBody>
            </p:sp>
          </p:grpSp>
          <p:sp>
            <p:nvSpPr>
              <p:cNvPr id="17" name="TextBox 16">
                <a:extLst>
                  <a:ext uri="{FF2B5EF4-FFF2-40B4-BE49-F238E27FC236}">
                    <a16:creationId xmlns:a16="http://schemas.microsoft.com/office/drawing/2014/main" id="{E5B91A81-D146-15FC-8170-AB665EB884B1}"/>
                  </a:ext>
                </a:extLst>
              </p:cNvPr>
              <p:cNvSpPr txBox="1"/>
              <p:nvPr/>
            </p:nvSpPr>
            <p:spPr>
              <a:xfrm>
                <a:off x="910630" y="4092453"/>
                <a:ext cx="4070566" cy="1102205"/>
              </a:xfrm>
              <a:prstGeom prst="rect">
                <a:avLst/>
              </a:prstGeom>
              <a:noFill/>
            </p:spPr>
            <p:txBody>
              <a:bodyPr wrap="square">
                <a:spAutoFit/>
              </a:bodyPr>
              <a:lstStyle/>
              <a:p>
                <a:pPr algn="just">
                  <a:lnSpc>
                    <a:spcPct val="150000"/>
                  </a:lnSpc>
                </a:pPr>
                <a:endParaRPr lang="en-IN" dirty="0"/>
              </a:p>
            </p:txBody>
          </p:sp>
        </p:grpSp>
      </p:grpSp>
      <p:pic>
        <p:nvPicPr>
          <p:cNvPr id="25" name="Picture 24">
            <a:extLst>
              <a:ext uri="{FF2B5EF4-FFF2-40B4-BE49-F238E27FC236}">
                <a16:creationId xmlns:a16="http://schemas.microsoft.com/office/drawing/2014/main" id="{2F8B0B19-409E-5B86-931F-252D0521E27D}"/>
              </a:ext>
            </a:extLst>
          </p:cNvPr>
          <p:cNvPicPr>
            <a:picLocks noChangeAspect="1"/>
          </p:cNvPicPr>
          <p:nvPr/>
        </p:nvPicPr>
        <p:blipFill>
          <a:blip r:embed="rId3"/>
          <a:stretch>
            <a:fillRect/>
          </a:stretch>
        </p:blipFill>
        <p:spPr>
          <a:xfrm>
            <a:off x="619945" y="4859429"/>
            <a:ext cx="2828889" cy="1191121"/>
          </a:xfrm>
          <a:prstGeom prst="rect">
            <a:avLst/>
          </a:prstGeom>
        </p:spPr>
      </p:pic>
      <p:grpSp>
        <p:nvGrpSpPr>
          <p:cNvPr id="2" name="Group 1">
            <a:extLst>
              <a:ext uri="{FF2B5EF4-FFF2-40B4-BE49-F238E27FC236}">
                <a16:creationId xmlns:a16="http://schemas.microsoft.com/office/drawing/2014/main" id="{EDAF907F-22AB-A564-37D8-808C0FA9F893}"/>
              </a:ext>
            </a:extLst>
          </p:cNvPr>
          <p:cNvGrpSpPr/>
          <p:nvPr/>
        </p:nvGrpSpPr>
        <p:grpSpPr>
          <a:xfrm>
            <a:off x="4331999" y="155597"/>
            <a:ext cx="3455914" cy="6011473"/>
            <a:chOff x="384708" y="155597"/>
            <a:chExt cx="4476750" cy="6011473"/>
          </a:xfrm>
        </p:grpSpPr>
        <p:grpSp>
          <p:nvGrpSpPr>
            <p:cNvPr id="3" name="Group 2">
              <a:extLst>
                <a:ext uri="{FF2B5EF4-FFF2-40B4-BE49-F238E27FC236}">
                  <a16:creationId xmlns:a16="http://schemas.microsoft.com/office/drawing/2014/main" id="{2848CAF1-AD4F-C999-2729-067031B797AA}"/>
                </a:ext>
              </a:extLst>
            </p:cNvPr>
            <p:cNvGrpSpPr/>
            <p:nvPr/>
          </p:nvGrpSpPr>
          <p:grpSpPr>
            <a:xfrm>
              <a:off x="384708" y="155597"/>
              <a:ext cx="4476750" cy="4150306"/>
              <a:chOff x="375183" y="173936"/>
              <a:chExt cx="4476750" cy="4150306"/>
            </a:xfrm>
          </p:grpSpPr>
          <p:grpSp>
            <p:nvGrpSpPr>
              <p:cNvPr id="19" name="Group 18">
                <a:extLst>
                  <a:ext uri="{FF2B5EF4-FFF2-40B4-BE49-F238E27FC236}">
                    <a16:creationId xmlns:a16="http://schemas.microsoft.com/office/drawing/2014/main" id="{EE54A289-25C4-976F-4768-E8207B846705}"/>
                  </a:ext>
                </a:extLst>
              </p:cNvPr>
              <p:cNvGrpSpPr/>
              <p:nvPr/>
            </p:nvGrpSpPr>
            <p:grpSpPr>
              <a:xfrm>
                <a:off x="450871" y="672341"/>
                <a:ext cx="4223506" cy="2412990"/>
                <a:chOff x="621639" y="1129539"/>
                <a:chExt cx="4105010" cy="2484641"/>
              </a:xfrm>
              <a:gradFill>
                <a:gsLst>
                  <a:gs pos="0">
                    <a:schemeClr val="accent3">
                      <a:lumMod val="67000"/>
                    </a:schemeClr>
                  </a:gs>
                  <a:gs pos="48000">
                    <a:schemeClr val="accent3">
                      <a:lumMod val="97000"/>
                      <a:lumOff val="3000"/>
                    </a:schemeClr>
                  </a:gs>
                  <a:gs pos="100000">
                    <a:schemeClr val="accent3">
                      <a:lumMod val="60000"/>
                      <a:lumOff val="40000"/>
                    </a:schemeClr>
                  </a:gs>
                </a:gsLst>
                <a:lin ang="16200000" scaled="1"/>
              </a:gradFill>
              <a:effectLst>
                <a:glow rad="228600">
                  <a:schemeClr val="accent3">
                    <a:satMod val="175000"/>
                    <a:alpha val="40000"/>
                  </a:schemeClr>
                </a:glow>
              </a:effectLst>
            </p:grpSpPr>
            <p:pic>
              <p:nvPicPr>
                <p:cNvPr id="27" name="Picture 26">
                  <a:extLst>
                    <a:ext uri="{FF2B5EF4-FFF2-40B4-BE49-F238E27FC236}">
                      <a16:creationId xmlns:a16="http://schemas.microsoft.com/office/drawing/2014/main" id="{F61D5801-35FD-6E8A-AB76-B04E1D9EEBDB}"/>
                    </a:ext>
                  </a:extLst>
                </p:cNvPr>
                <p:cNvPicPr>
                  <a:picLocks noChangeAspect="1"/>
                </p:cNvPicPr>
                <p:nvPr/>
              </p:nvPicPr>
              <p:blipFill rotWithShape="1">
                <a:blip r:embed="rId4"/>
                <a:srcRect l="7838" t="9943" r="9234" b="847"/>
                <a:stretch/>
              </p:blipFill>
              <p:spPr>
                <a:xfrm>
                  <a:off x="621639" y="1129539"/>
                  <a:ext cx="4105010" cy="2484641"/>
                </a:xfrm>
                <a:prstGeom prst="rect">
                  <a:avLst/>
                </a:prstGeom>
              </p:spPr>
              <p:style>
                <a:lnRef idx="0">
                  <a:schemeClr val="accent5"/>
                </a:lnRef>
                <a:fillRef idx="3">
                  <a:schemeClr val="accent5"/>
                </a:fillRef>
                <a:effectRef idx="3">
                  <a:schemeClr val="accent5"/>
                </a:effectRef>
                <a:fontRef idx="minor">
                  <a:schemeClr val="lt1"/>
                </a:fontRef>
              </p:style>
            </p:pic>
            <p:sp>
              <p:nvSpPr>
                <p:cNvPr id="28" name="TextBox 27">
                  <a:extLst>
                    <a:ext uri="{FF2B5EF4-FFF2-40B4-BE49-F238E27FC236}">
                      <a16:creationId xmlns:a16="http://schemas.microsoft.com/office/drawing/2014/main" id="{4ABCD9A7-6E76-4BF3-BEF6-ED06AE3BF4D8}"/>
                    </a:ext>
                  </a:extLst>
                </p:cNvPr>
                <p:cNvSpPr txBox="1"/>
                <p:nvPr/>
              </p:nvSpPr>
              <p:spPr>
                <a:xfrm>
                  <a:off x="1016079" y="3042730"/>
                  <a:ext cx="1446384" cy="380299"/>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r>
                    <a:rPr lang="en-US" dirty="0">
                      <a:solidFill>
                        <a:schemeClr val="bg1"/>
                      </a:solidFill>
                    </a:rPr>
                    <a:t>10000 </a:t>
                  </a:r>
                  <a:r>
                    <a:rPr lang="en-US" dirty="0" err="1">
                      <a:solidFill>
                        <a:schemeClr val="bg1"/>
                      </a:solidFill>
                    </a:rPr>
                    <a:t>cr</a:t>
                  </a:r>
                  <a:endParaRPr lang="en-IN" dirty="0">
                    <a:solidFill>
                      <a:schemeClr val="bg1"/>
                    </a:solidFill>
                  </a:endParaRPr>
                </a:p>
              </p:txBody>
            </p:sp>
          </p:grpSp>
          <p:sp>
            <p:nvSpPr>
              <p:cNvPr id="22" name="TextBox 21">
                <a:extLst>
                  <a:ext uri="{FF2B5EF4-FFF2-40B4-BE49-F238E27FC236}">
                    <a16:creationId xmlns:a16="http://schemas.microsoft.com/office/drawing/2014/main" id="{D93CE120-0169-1D35-507C-1BAE90A424BF}"/>
                  </a:ext>
                </a:extLst>
              </p:cNvPr>
              <p:cNvSpPr txBox="1"/>
              <p:nvPr/>
            </p:nvSpPr>
            <p:spPr>
              <a:xfrm>
                <a:off x="1372603" y="173936"/>
                <a:ext cx="2939036" cy="369332"/>
              </a:xfrm>
              <a:prstGeom prst="rect">
                <a:avLst/>
              </a:prstGeom>
              <a:noFill/>
            </p:spPr>
            <p:txBody>
              <a:bodyPr wrap="square" rtlCol="0">
                <a:spAutoFit/>
              </a:bodyPr>
              <a:lstStyle/>
              <a:p>
                <a:r>
                  <a:rPr lang="en-US" b="1" dirty="0" err="1">
                    <a:solidFill>
                      <a:schemeClr val="tx1">
                        <a:lumMod val="75000"/>
                        <a:lumOff val="25000"/>
                      </a:schemeClr>
                    </a:solidFill>
                  </a:rPr>
                  <a:t>Medchal</a:t>
                </a:r>
                <a:r>
                  <a:rPr lang="en-US" b="1" dirty="0">
                    <a:solidFill>
                      <a:schemeClr val="tx1">
                        <a:lumMod val="75000"/>
                        <a:lumOff val="25000"/>
                      </a:schemeClr>
                    </a:solidFill>
                  </a:rPr>
                  <a:t> </a:t>
                </a:r>
                <a:r>
                  <a:rPr lang="en-US" b="1" dirty="0" err="1">
                    <a:solidFill>
                      <a:schemeClr val="tx1">
                        <a:lumMod val="75000"/>
                        <a:lumOff val="25000"/>
                      </a:schemeClr>
                    </a:solidFill>
                  </a:rPr>
                  <a:t>Malkajgiri</a:t>
                </a:r>
                <a:endParaRPr lang="en-IN" b="1" dirty="0">
                  <a:solidFill>
                    <a:schemeClr val="tx1">
                      <a:lumMod val="75000"/>
                      <a:lumOff val="25000"/>
                    </a:schemeClr>
                  </a:solidFill>
                </a:endParaRPr>
              </a:p>
            </p:txBody>
          </p:sp>
          <p:sp>
            <p:nvSpPr>
              <p:cNvPr id="23" name="Arrow: Down 22">
                <a:extLst>
                  <a:ext uri="{FF2B5EF4-FFF2-40B4-BE49-F238E27FC236}">
                    <a16:creationId xmlns:a16="http://schemas.microsoft.com/office/drawing/2014/main" id="{CC5DAC79-DBF6-9239-292B-401235EB1B5B}"/>
                  </a:ext>
                </a:extLst>
              </p:cNvPr>
              <p:cNvSpPr/>
              <p:nvPr/>
            </p:nvSpPr>
            <p:spPr>
              <a:xfrm>
                <a:off x="1466190" y="2903582"/>
                <a:ext cx="269151" cy="765804"/>
              </a:xfrm>
              <a:prstGeom prst="downArrow">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IN">
                  <a:ln w="0"/>
                  <a:solidFill>
                    <a:schemeClr val="tx1"/>
                  </a:solidFill>
                  <a:effectLst>
                    <a:outerShdw blurRad="38100" dist="19050" dir="2700000" algn="tl" rotWithShape="0">
                      <a:schemeClr val="dk1">
                        <a:alpha val="40000"/>
                      </a:schemeClr>
                    </a:outerShdw>
                  </a:effectLst>
                </a:endParaRPr>
              </a:p>
            </p:txBody>
          </p:sp>
          <p:sp>
            <p:nvSpPr>
              <p:cNvPr id="24" name="TextBox 23">
                <a:extLst>
                  <a:ext uri="{FF2B5EF4-FFF2-40B4-BE49-F238E27FC236}">
                    <a16:creationId xmlns:a16="http://schemas.microsoft.com/office/drawing/2014/main" id="{93F4E357-394F-172D-D5DD-C117C5419983}"/>
                  </a:ext>
                </a:extLst>
              </p:cNvPr>
              <p:cNvSpPr txBox="1"/>
              <p:nvPr/>
            </p:nvSpPr>
            <p:spPr>
              <a:xfrm>
                <a:off x="375183" y="3677911"/>
                <a:ext cx="4476750" cy="646331"/>
              </a:xfrm>
              <a:prstGeom prst="rect">
                <a:avLst/>
              </a:prstGeom>
              <a:solidFill>
                <a:schemeClr val="accent5">
                  <a:lumMod val="60000"/>
                  <a:lumOff val="40000"/>
                </a:schemeClr>
              </a:solidFill>
            </p:spPr>
            <p:txBody>
              <a:bodyPr wrap="square">
                <a:spAutoFit/>
              </a:bodyPr>
              <a:lstStyle/>
              <a:p>
                <a:r>
                  <a:rPr lang="en-US" dirty="0"/>
                  <a:t>Total Sector investments during FY 2019 to 2022</a:t>
                </a:r>
                <a:endParaRPr lang="en-IN" dirty="0"/>
              </a:p>
            </p:txBody>
          </p:sp>
        </p:grpSp>
        <p:grpSp>
          <p:nvGrpSpPr>
            <p:cNvPr id="8" name="Group 7">
              <a:extLst>
                <a:ext uri="{FF2B5EF4-FFF2-40B4-BE49-F238E27FC236}">
                  <a16:creationId xmlns:a16="http://schemas.microsoft.com/office/drawing/2014/main" id="{E82B6C93-2E19-6AD2-CD2B-A6748F1BAB3B}"/>
                </a:ext>
              </a:extLst>
            </p:cNvPr>
            <p:cNvGrpSpPr/>
            <p:nvPr/>
          </p:nvGrpSpPr>
          <p:grpSpPr>
            <a:xfrm>
              <a:off x="562265" y="4564049"/>
              <a:ext cx="4121636" cy="1603021"/>
              <a:chOff x="402850" y="1349413"/>
              <a:chExt cx="4578346" cy="3865804"/>
            </a:xfrm>
          </p:grpSpPr>
          <p:grpSp>
            <p:nvGrpSpPr>
              <p:cNvPr id="9" name="Group 8">
                <a:extLst>
                  <a:ext uri="{FF2B5EF4-FFF2-40B4-BE49-F238E27FC236}">
                    <a16:creationId xmlns:a16="http://schemas.microsoft.com/office/drawing/2014/main" id="{E46205E9-BB79-6E68-C5FD-85777683CDEF}"/>
                  </a:ext>
                </a:extLst>
              </p:cNvPr>
              <p:cNvGrpSpPr/>
              <p:nvPr/>
            </p:nvGrpSpPr>
            <p:grpSpPr>
              <a:xfrm>
                <a:off x="402850" y="1349413"/>
                <a:ext cx="4359342" cy="3865804"/>
                <a:chOff x="301841" y="1784413"/>
                <a:chExt cx="4615252" cy="4061151"/>
              </a:xfrm>
              <a:effectLst>
                <a:glow rad="228600">
                  <a:schemeClr val="accent3">
                    <a:satMod val="175000"/>
                    <a:alpha val="40000"/>
                  </a:schemeClr>
                </a:glow>
                <a:outerShdw blurRad="50800" dist="50800" dir="5400000" algn="ctr" rotWithShape="0">
                  <a:srgbClr val="000000">
                    <a:alpha val="0"/>
                  </a:srgbClr>
                </a:outerShdw>
              </a:effectLst>
            </p:grpSpPr>
            <p:sp>
              <p:nvSpPr>
                <p:cNvPr id="12" name="Rectangle 11">
                  <a:extLst>
                    <a:ext uri="{FF2B5EF4-FFF2-40B4-BE49-F238E27FC236}">
                      <a16:creationId xmlns:a16="http://schemas.microsoft.com/office/drawing/2014/main" id="{5BEDF657-9917-506D-9F07-B11D72BC9231}"/>
                    </a:ext>
                  </a:extLst>
                </p:cNvPr>
                <p:cNvSpPr/>
                <p:nvPr/>
              </p:nvSpPr>
              <p:spPr>
                <a:xfrm>
                  <a:off x="309585" y="1832858"/>
                  <a:ext cx="4607508" cy="4012706"/>
                </a:xfrm>
                <a:prstGeom prst="rect">
                  <a:avLst/>
                </a:prstGeom>
                <a:ln w="3175">
                  <a:solidFill>
                    <a:schemeClr val="tx2">
                      <a:lumMod val="90000"/>
                      <a:lumOff val="10000"/>
                    </a:schemeClr>
                  </a:solidFill>
                </a:ln>
                <a:effectLst>
                  <a:outerShdw blurRad="127000" dist="76200" dir="5400000" algn="ctr" rotWithShape="0">
                    <a:srgbClr val="000000"/>
                  </a:outerShdw>
                  <a:reflection blurRad="762000" stA="99000" endPos="0" dist="50800" dir="5400000" sy="-100000" algn="bl" rotWithShape="0"/>
                </a:effectLst>
              </p:spPr>
              <p:style>
                <a:lnRef idx="2">
                  <a:schemeClr val="dk1"/>
                </a:lnRef>
                <a:fillRef idx="1">
                  <a:schemeClr val="lt1"/>
                </a:fillRef>
                <a:effectRef idx="0">
                  <a:schemeClr val="dk1"/>
                </a:effectRef>
                <a:fontRef idx="minor">
                  <a:schemeClr val="dk1"/>
                </a:fontRef>
              </p:style>
              <p:txBody>
                <a:bodyPr rtlCol="0" anchor="ctr"/>
                <a:lstStyle/>
                <a:p>
                  <a:endParaRPr lang="en-IN" dirty="0"/>
                </a:p>
              </p:txBody>
            </p:sp>
            <p:sp>
              <p:nvSpPr>
                <p:cNvPr id="18" name="Rectangle 17">
                  <a:extLst>
                    <a:ext uri="{FF2B5EF4-FFF2-40B4-BE49-F238E27FC236}">
                      <a16:creationId xmlns:a16="http://schemas.microsoft.com/office/drawing/2014/main" id="{91576D58-35E0-029B-52D1-7CFD3D9FC297}"/>
                    </a:ext>
                  </a:extLst>
                </p:cNvPr>
                <p:cNvSpPr/>
                <p:nvPr/>
              </p:nvSpPr>
              <p:spPr>
                <a:xfrm>
                  <a:off x="301841" y="1784413"/>
                  <a:ext cx="4607510" cy="442239"/>
                </a:xfrm>
                <a:prstGeom prst="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solidFill>
                    <a:schemeClr val="tx2">
                      <a:lumMod val="90000"/>
                      <a:lumOff val="10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dirty="0"/>
                </a:p>
              </p:txBody>
            </p:sp>
          </p:grpSp>
          <p:sp>
            <p:nvSpPr>
              <p:cNvPr id="10" name="TextBox 9">
                <a:extLst>
                  <a:ext uri="{FF2B5EF4-FFF2-40B4-BE49-F238E27FC236}">
                    <a16:creationId xmlns:a16="http://schemas.microsoft.com/office/drawing/2014/main" id="{E8C7187A-5DE9-248B-67D4-7AEBC193BB6E}"/>
                  </a:ext>
                </a:extLst>
              </p:cNvPr>
              <p:cNvSpPr txBox="1"/>
              <p:nvPr/>
            </p:nvSpPr>
            <p:spPr>
              <a:xfrm>
                <a:off x="910630" y="4092453"/>
                <a:ext cx="4070566" cy="1102205"/>
              </a:xfrm>
              <a:prstGeom prst="rect">
                <a:avLst/>
              </a:prstGeom>
              <a:noFill/>
            </p:spPr>
            <p:txBody>
              <a:bodyPr wrap="square">
                <a:spAutoFit/>
              </a:bodyPr>
              <a:lstStyle/>
              <a:p>
                <a:pPr algn="just">
                  <a:lnSpc>
                    <a:spcPct val="150000"/>
                  </a:lnSpc>
                </a:pPr>
                <a:endParaRPr lang="en-IN" dirty="0"/>
              </a:p>
            </p:txBody>
          </p:sp>
        </p:grpSp>
      </p:grpSp>
      <p:pic>
        <p:nvPicPr>
          <p:cNvPr id="43" name="Picture 42">
            <a:extLst>
              <a:ext uri="{FF2B5EF4-FFF2-40B4-BE49-F238E27FC236}">
                <a16:creationId xmlns:a16="http://schemas.microsoft.com/office/drawing/2014/main" id="{77620E38-16D2-9A77-544A-C292599DC99D}"/>
              </a:ext>
            </a:extLst>
          </p:cNvPr>
          <p:cNvPicPr>
            <a:picLocks noChangeAspect="1"/>
          </p:cNvPicPr>
          <p:nvPr/>
        </p:nvPicPr>
        <p:blipFill>
          <a:blip r:embed="rId5"/>
          <a:stretch>
            <a:fillRect/>
          </a:stretch>
        </p:blipFill>
        <p:spPr>
          <a:xfrm>
            <a:off x="4508443" y="4818065"/>
            <a:ext cx="2985121" cy="1212328"/>
          </a:xfrm>
          <a:prstGeom prst="rect">
            <a:avLst/>
          </a:prstGeom>
        </p:spPr>
      </p:pic>
      <p:grpSp>
        <p:nvGrpSpPr>
          <p:cNvPr id="44" name="Group 43">
            <a:extLst>
              <a:ext uri="{FF2B5EF4-FFF2-40B4-BE49-F238E27FC236}">
                <a16:creationId xmlns:a16="http://schemas.microsoft.com/office/drawing/2014/main" id="{3B8D6B18-0666-C26A-DD08-26C2E4C1DA5F}"/>
              </a:ext>
            </a:extLst>
          </p:cNvPr>
          <p:cNvGrpSpPr/>
          <p:nvPr/>
        </p:nvGrpSpPr>
        <p:grpSpPr>
          <a:xfrm>
            <a:off x="8240279" y="155597"/>
            <a:ext cx="3455914" cy="5993655"/>
            <a:chOff x="384708" y="173415"/>
            <a:chExt cx="4476750" cy="5993655"/>
          </a:xfrm>
        </p:grpSpPr>
        <p:grpSp>
          <p:nvGrpSpPr>
            <p:cNvPr id="45" name="Group 44">
              <a:extLst>
                <a:ext uri="{FF2B5EF4-FFF2-40B4-BE49-F238E27FC236}">
                  <a16:creationId xmlns:a16="http://schemas.microsoft.com/office/drawing/2014/main" id="{B712B68A-E14D-9CFE-3C53-41EE41AB39E4}"/>
                </a:ext>
              </a:extLst>
            </p:cNvPr>
            <p:cNvGrpSpPr/>
            <p:nvPr/>
          </p:nvGrpSpPr>
          <p:grpSpPr>
            <a:xfrm>
              <a:off x="384708" y="173415"/>
              <a:ext cx="4476750" cy="4132488"/>
              <a:chOff x="375183" y="191754"/>
              <a:chExt cx="4476750" cy="4132488"/>
            </a:xfrm>
          </p:grpSpPr>
          <p:grpSp>
            <p:nvGrpSpPr>
              <p:cNvPr id="51" name="Group 50">
                <a:extLst>
                  <a:ext uri="{FF2B5EF4-FFF2-40B4-BE49-F238E27FC236}">
                    <a16:creationId xmlns:a16="http://schemas.microsoft.com/office/drawing/2014/main" id="{AB6503F3-57BE-3235-7028-A74F0CB7ADF0}"/>
                  </a:ext>
                </a:extLst>
              </p:cNvPr>
              <p:cNvGrpSpPr/>
              <p:nvPr/>
            </p:nvGrpSpPr>
            <p:grpSpPr>
              <a:xfrm>
                <a:off x="570435" y="604075"/>
                <a:ext cx="4281498" cy="2499074"/>
                <a:chOff x="737848" y="1059248"/>
                <a:chExt cx="4161374" cy="2573282"/>
              </a:xfrm>
              <a:gradFill>
                <a:gsLst>
                  <a:gs pos="0">
                    <a:schemeClr val="accent3">
                      <a:lumMod val="67000"/>
                    </a:schemeClr>
                  </a:gs>
                  <a:gs pos="48000">
                    <a:schemeClr val="accent3">
                      <a:lumMod val="97000"/>
                      <a:lumOff val="3000"/>
                    </a:schemeClr>
                  </a:gs>
                  <a:gs pos="100000">
                    <a:schemeClr val="accent3">
                      <a:lumMod val="60000"/>
                      <a:lumOff val="40000"/>
                    </a:schemeClr>
                  </a:gs>
                </a:gsLst>
                <a:lin ang="16200000" scaled="1"/>
              </a:gradFill>
              <a:effectLst>
                <a:glow rad="228600">
                  <a:schemeClr val="accent3">
                    <a:satMod val="175000"/>
                    <a:alpha val="40000"/>
                  </a:schemeClr>
                </a:glow>
              </a:effectLst>
            </p:grpSpPr>
            <p:pic>
              <p:nvPicPr>
                <p:cNvPr id="55" name="Picture 54">
                  <a:extLst>
                    <a:ext uri="{FF2B5EF4-FFF2-40B4-BE49-F238E27FC236}">
                      <a16:creationId xmlns:a16="http://schemas.microsoft.com/office/drawing/2014/main" id="{A2C29C96-EAEE-7275-4A73-6B8BF0586E48}"/>
                    </a:ext>
                  </a:extLst>
                </p:cNvPr>
                <p:cNvPicPr>
                  <a:picLocks noChangeAspect="1"/>
                </p:cNvPicPr>
                <p:nvPr/>
              </p:nvPicPr>
              <p:blipFill>
                <a:blip r:embed="rId6"/>
                <a:srcRect/>
                <a:stretch/>
              </p:blipFill>
              <p:spPr>
                <a:xfrm>
                  <a:off x="737848" y="1059248"/>
                  <a:ext cx="4161374" cy="2573282"/>
                </a:xfrm>
                <a:prstGeom prst="rect">
                  <a:avLst/>
                </a:prstGeom>
              </p:spPr>
              <p:style>
                <a:lnRef idx="0">
                  <a:schemeClr val="accent5"/>
                </a:lnRef>
                <a:fillRef idx="3">
                  <a:schemeClr val="accent5"/>
                </a:fillRef>
                <a:effectRef idx="3">
                  <a:schemeClr val="accent5"/>
                </a:effectRef>
                <a:fontRef idx="minor">
                  <a:schemeClr val="lt1"/>
                </a:fontRef>
              </p:style>
            </p:pic>
            <p:sp>
              <p:nvSpPr>
                <p:cNvPr id="56" name="TextBox 55">
                  <a:extLst>
                    <a:ext uri="{FF2B5EF4-FFF2-40B4-BE49-F238E27FC236}">
                      <a16:creationId xmlns:a16="http://schemas.microsoft.com/office/drawing/2014/main" id="{4EC094A9-9367-7F6F-D636-93F4C5B5E6A6}"/>
                    </a:ext>
                  </a:extLst>
                </p:cNvPr>
                <p:cNvSpPr txBox="1"/>
                <p:nvPr/>
              </p:nvSpPr>
              <p:spPr>
                <a:xfrm>
                  <a:off x="1499414" y="2597175"/>
                  <a:ext cx="1446384" cy="380299"/>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r>
                    <a:rPr lang="en-US" dirty="0">
                      <a:solidFill>
                        <a:schemeClr val="bg1"/>
                      </a:solidFill>
                    </a:rPr>
                    <a:t>  9000 </a:t>
                  </a:r>
                  <a:r>
                    <a:rPr lang="en-US" dirty="0" err="1">
                      <a:solidFill>
                        <a:schemeClr val="bg1"/>
                      </a:solidFill>
                    </a:rPr>
                    <a:t>cr</a:t>
                  </a:r>
                  <a:endParaRPr lang="en-IN" dirty="0">
                    <a:solidFill>
                      <a:schemeClr val="bg1"/>
                    </a:solidFill>
                  </a:endParaRPr>
                </a:p>
              </p:txBody>
            </p:sp>
          </p:grpSp>
          <p:sp>
            <p:nvSpPr>
              <p:cNvPr id="52" name="TextBox 51">
                <a:extLst>
                  <a:ext uri="{FF2B5EF4-FFF2-40B4-BE49-F238E27FC236}">
                    <a16:creationId xmlns:a16="http://schemas.microsoft.com/office/drawing/2014/main" id="{CC29DABB-C6AF-F76F-38A4-DF06C1B87E4C}"/>
                  </a:ext>
                </a:extLst>
              </p:cNvPr>
              <p:cNvSpPr txBox="1"/>
              <p:nvPr/>
            </p:nvSpPr>
            <p:spPr>
              <a:xfrm>
                <a:off x="1735341" y="191754"/>
                <a:ext cx="2213561" cy="377064"/>
              </a:xfrm>
              <a:prstGeom prst="rect">
                <a:avLst/>
              </a:prstGeom>
              <a:noFill/>
            </p:spPr>
            <p:txBody>
              <a:bodyPr wrap="square" rtlCol="0">
                <a:spAutoFit/>
              </a:bodyPr>
              <a:lstStyle/>
              <a:p>
                <a:r>
                  <a:rPr lang="en-US" b="1" dirty="0" err="1">
                    <a:solidFill>
                      <a:schemeClr val="tx1">
                        <a:lumMod val="75000"/>
                        <a:lumOff val="25000"/>
                      </a:schemeClr>
                    </a:solidFill>
                  </a:rPr>
                  <a:t>Sangareddy</a:t>
                </a:r>
                <a:endParaRPr lang="en-IN" b="1" dirty="0">
                  <a:solidFill>
                    <a:schemeClr val="tx1">
                      <a:lumMod val="75000"/>
                      <a:lumOff val="25000"/>
                    </a:schemeClr>
                  </a:solidFill>
                </a:endParaRPr>
              </a:p>
            </p:txBody>
          </p:sp>
          <p:sp>
            <p:nvSpPr>
              <p:cNvPr id="53" name="Arrow: Down 52">
                <a:extLst>
                  <a:ext uri="{FF2B5EF4-FFF2-40B4-BE49-F238E27FC236}">
                    <a16:creationId xmlns:a16="http://schemas.microsoft.com/office/drawing/2014/main" id="{B4E6F989-F3EE-CD6F-0B6A-F831EDBE384C}"/>
                  </a:ext>
                </a:extLst>
              </p:cNvPr>
              <p:cNvSpPr/>
              <p:nvPr/>
            </p:nvSpPr>
            <p:spPr>
              <a:xfrm>
                <a:off x="1835874" y="2468639"/>
                <a:ext cx="269151" cy="1150862"/>
              </a:xfrm>
              <a:prstGeom prst="downArrow">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IN">
                  <a:ln w="0"/>
                  <a:solidFill>
                    <a:schemeClr val="tx1"/>
                  </a:solidFill>
                  <a:effectLst>
                    <a:outerShdw blurRad="38100" dist="19050" dir="2700000" algn="tl" rotWithShape="0">
                      <a:schemeClr val="dk1">
                        <a:alpha val="40000"/>
                      </a:schemeClr>
                    </a:outerShdw>
                  </a:effectLst>
                </a:endParaRPr>
              </a:p>
            </p:txBody>
          </p:sp>
          <p:sp>
            <p:nvSpPr>
              <p:cNvPr id="54" name="TextBox 53">
                <a:extLst>
                  <a:ext uri="{FF2B5EF4-FFF2-40B4-BE49-F238E27FC236}">
                    <a16:creationId xmlns:a16="http://schemas.microsoft.com/office/drawing/2014/main" id="{A70C713E-CECD-2C93-4A20-34BFAA21852D}"/>
                  </a:ext>
                </a:extLst>
              </p:cNvPr>
              <p:cNvSpPr txBox="1"/>
              <p:nvPr/>
            </p:nvSpPr>
            <p:spPr>
              <a:xfrm>
                <a:off x="375183" y="3677911"/>
                <a:ext cx="4476750" cy="646331"/>
              </a:xfrm>
              <a:prstGeom prst="rect">
                <a:avLst/>
              </a:prstGeom>
              <a:solidFill>
                <a:schemeClr val="accent5">
                  <a:lumMod val="60000"/>
                  <a:lumOff val="40000"/>
                </a:schemeClr>
              </a:solidFill>
            </p:spPr>
            <p:txBody>
              <a:bodyPr wrap="square">
                <a:spAutoFit/>
              </a:bodyPr>
              <a:lstStyle/>
              <a:p>
                <a:r>
                  <a:rPr lang="en-US" dirty="0"/>
                  <a:t>Total Sector investments during FY 2019 to 2022</a:t>
                </a:r>
                <a:endParaRPr lang="en-IN" dirty="0"/>
              </a:p>
            </p:txBody>
          </p:sp>
        </p:grpSp>
        <p:grpSp>
          <p:nvGrpSpPr>
            <p:cNvPr id="46" name="Group 45">
              <a:extLst>
                <a:ext uri="{FF2B5EF4-FFF2-40B4-BE49-F238E27FC236}">
                  <a16:creationId xmlns:a16="http://schemas.microsoft.com/office/drawing/2014/main" id="{C1E02E44-C3F6-0ADB-CB03-A5836B0AEF5F}"/>
                </a:ext>
              </a:extLst>
            </p:cNvPr>
            <p:cNvGrpSpPr/>
            <p:nvPr/>
          </p:nvGrpSpPr>
          <p:grpSpPr>
            <a:xfrm>
              <a:off x="562265" y="4564049"/>
              <a:ext cx="4121636" cy="1603021"/>
              <a:chOff x="402850" y="1349413"/>
              <a:chExt cx="4578346" cy="3865804"/>
            </a:xfrm>
          </p:grpSpPr>
          <p:grpSp>
            <p:nvGrpSpPr>
              <p:cNvPr id="47" name="Group 46">
                <a:extLst>
                  <a:ext uri="{FF2B5EF4-FFF2-40B4-BE49-F238E27FC236}">
                    <a16:creationId xmlns:a16="http://schemas.microsoft.com/office/drawing/2014/main" id="{AD65EC06-CC8E-CFA0-93BF-1EF75D2F121B}"/>
                  </a:ext>
                </a:extLst>
              </p:cNvPr>
              <p:cNvGrpSpPr/>
              <p:nvPr/>
            </p:nvGrpSpPr>
            <p:grpSpPr>
              <a:xfrm>
                <a:off x="402850" y="1349413"/>
                <a:ext cx="4359342" cy="3865804"/>
                <a:chOff x="301841" y="1784413"/>
                <a:chExt cx="4615252" cy="4061151"/>
              </a:xfrm>
              <a:effectLst>
                <a:glow rad="228600">
                  <a:schemeClr val="accent3">
                    <a:satMod val="175000"/>
                    <a:alpha val="40000"/>
                  </a:schemeClr>
                </a:glow>
                <a:outerShdw blurRad="50800" dist="50800" dir="5400000" algn="ctr" rotWithShape="0">
                  <a:srgbClr val="000000">
                    <a:alpha val="0"/>
                  </a:srgbClr>
                </a:outerShdw>
              </a:effectLst>
            </p:grpSpPr>
            <p:sp>
              <p:nvSpPr>
                <p:cNvPr id="49" name="Rectangle 48">
                  <a:extLst>
                    <a:ext uri="{FF2B5EF4-FFF2-40B4-BE49-F238E27FC236}">
                      <a16:creationId xmlns:a16="http://schemas.microsoft.com/office/drawing/2014/main" id="{C79E0E88-673A-A4B6-59DE-80FA57AC6C1D}"/>
                    </a:ext>
                  </a:extLst>
                </p:cNvPr>
                <p:cNvSpPr/>
                <p:nvPr/>
              </p:nvSpPr>
              <p:spPr>
                <a:xfrm>
                  <a:off x="309585" y="1832858"/>
                  <a:ext cx="4607508" cy="4012706"/>
                </a:xfrm>
                <a:prstGeom prst="rect">
                  <a:avLst/>
                </a:prstGeom>
                <a:ln w="3175">
                  <a:solidFill>
                    <a:schemeClr val="tx2">
                      <a:lumMod val="90000"/>
                      <a:lumOff val="10000"/>
                    </a:schemeClr>
                  </a:solidFill>
                </a:ln>
                <a:effectLst>
                  <a:outerShdw blurRad="127000" dist="76200" dir="5400000" algn="ctr" rotWithShape="0">
                    <a:srgbClr val="000000"/>
                  </a:outerShdw>
                  <a:reflection blurRad="762000" stA="99000" endPos="0" dist="50800" dir="5400000" sy="-100000" algn="bl" rotWithShape="0"/>
                </a:effectLst>
              </p:spPr>
              <p:style>
                <a:lnRef idx="2">
                  <a:schemeClr val="dk1"/>
                </a:lnRef>
                <a:fillRef idx="1">
                  <a:schemeClr val="lt1"/>
                </a:fillRef>
                <a:effectRef idx="0">
                  <a:schemeClr val="dk1"/>
                </a:effectRef>
                <a:fontRef idx="minor">
                  <a:schemeClr val="dk1"/>
                </a:fontRef>
              </p:style>
              <p:txBody>
                <a:bodyPr rtlCol="0" anchor="ctr"/>
                <a:lstStyle/>
                <a:p>
                  <a:endParaRPr lang="en-IN" dirty="0"/>
                </a:p>
              </p:txBody>
            </p:sp>
            <p:sp>
              <p:nvSpPr>
                <p:cNvPr id="50" name="Rectangle 49">
                  <a:extLst>
                    <a:ext uri="{FF2B5EF4-FFF2-40B4-BE49-F238E27FC236}">
                      <a16:creationId xmlns:a16="http://schemas.microsoft.com/office/drawing/2014/main" id="{B553BCE2-9276-DE89-9E5A-23360406B370}"/>
                    </a:ext>
                  </a:extLst>
                </p:cNvPr>
                <p:cNvSpPr/>
                <p:nvPr/>
              </p:nvSpPr>
              <p:spPr>
                <a:xfrm>
                  <a:off x="301841" y="1784413"/>
                  <a:ext cx="4607510" cy="442239"/>
                </a:xfrm>
                <a:prstGeom prst="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solidFill>
                    <a:schemeClr val="tx2">
                      <a:lumMod val="90000"/>
                      <a:lumOff val="10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dirty="0"/>
                </a:p>
              </p:txBody>
            </p:sp>
          </p:grpSp>
          <p:sp>
            <p:nvSpPr>
              <p:cNvPr id="48" name="TextBox 47">
                <a:extLst>
                  <a:ext uri="{FF2B5EF4-FFF2-40B4-BE49-F238E27FC236}">
                    <a16:creationId xmlns:a16="http://schemas.microsoft.com/office/drawing/2014/main" id="{C3B62CF0-E28A-DEF0-73F0-697A32CE7F69}"/>
                  </a:ext>
                </a:extLst>
              </p:cNvPr>
              <p:cNvSpPr txBox="1"/>
              <p:nvPr/>
            </p:nvSpPr>
            <p:spPr>
              <a:xfrm>
                <a:off x="910630" y="4092453"/>
                <a:ext cx="4070566" cy="1102205"/>
              </a:xfrm>
              <a:prstGeom prst="rect">
                <a:avLst/>
              </a:prstGeom>
              <a:noFill/>
            </p:spPr>
            <p:txBody>
              <a:bodyPr wrap="square">
                <a:spAutoFit/>
              </a:bodyPr>
              <a:lstStyle/>
              <a:p>
                <a:pPr algn="just">
                  <a:lnSpc>
                    <a:spcPct val="150000"/>
                  </a:lnSpc>
                </a:pPr>
                <a:endParaRPr lang="en-IN" dirty="0"/>
              </a:p>
            </p:txBody>
          </p:sp>
        </p:grpSp>
      </p:grpSp>
      <p:pic>
        <p:nvPicPr>
          <p:cNvPr id="58" name="Picture 57">
            <a:extLst>
              <a:ext uri="{FF2B5EF4-FFF2-40B4-BE49-F238E27FC236}">
                <a16:creationId xmlns:a16="http://schemas.microsoft.com/office/drawing/2014/main" id="{6D1B5CFE-9DC1-87A9-1427-28B22BEB2D7D}"/>
              </a:ext>
            </a:extLst>
          </p:cNvPr>
          <p:cNvPicPr>
            <a:picLocks noChangeAspect="1"/>
          </p:cNvPicPr>
          <p:nvPr/>
        </p:nvPicPr>
        <p:blipFill>
          <a:blip r:embed="rId7"/>
          <a:stretch>
            <a:fillRect/>
          </a:stretch>
        </p:blipFill>
        <p:spPr>
          <a:xfrm>
            <a:off x="8429615" y="4800247"/>
            <a:ext cx="2887720" cy="1230146"/>
          </a:xfrm>
          <a:prstGeom prst="rect">
            <a:avLst/>
          </a:prstGeom>
        </p:spPr>
      </p:pic>
    </p:spTree>
    <p:extLst>
      <p:ext uri="{BB962C8B-B14F-4D97-AF65-F5344CB8AC3E}">
        <p14:creationId xmlns:p14="http://schemas.microsoft.com/office/powerpoint/2010/main" val="12083911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89E64A6-C3FE-FF80-36A9-99FC0B4E8610}"/>
              </a:ext>
            </a:extLst>
          </p:cNvPr>
          <p:cNvSpPr txBox="1"/>
          <p:nvPr/>
        </p:nvSpPr>
        <p:spPr>
          <a:xfrm>
            <a:off x="470515" y="183718"/>
            <a:ext cx="11540971" cy="1754326"/>
          </a:xfrm>
          <a:prstGeom prst="rect">
            <a:avLst/>
          </a:prstGeom>
          <a:noFill/>
        </p:spPr>
        <p:txBody>
          <a:bodyPr wrap="square">
            <a:spAutoFit/>
          </a:bodyPr>
          <a:lstStyle/>
          <a:p>
            <a:endParaRPr lang="en-US" dirty="0"/>
          </a:p>
          <a:p>
            <a:pPr rtl="0"/>
            <a:r>
              <a:rPr lang="en-US" dirty="0">
                <a:effectLst/>
              </a:rPr>
              <a:t>The previous slide shows the most significant sector investments in Telangana districts during FY 2019 to 2022. The top three districts are </a:t>
            </a:r>
            <a:r>
              <a:rPr lang="en-US" dirty="0" err="1">
                <a:effectLst/>
              </a:rPr>
              <a:t>Rangareddy</a:t>
            </a:r>
            <a:r>
              <a:rPr lang="en-US" dirty="0">
                <a:effectLst/>
              </a:rPr>
              <a:t>, </a:t>
            </a:r>
            <a:r>
              <a:rPr lang="en-US" dirty="0" err="1">
                <a:effectLst/>
              </a:rPr>
              <a:t>Medchal</a:t>
            </a:r>
            <a:r>
              <a:rPr lang="en-US" dirty="0">
                <a:effectLst/>
              </a:rPr>
              <a:t> </a:t>
            </a:r>
            <a:r>
              <a:rPr lang="en-US" dirty="0" err="1">
                <a:effectLst/>
              </a:rPr>
              <a:t>Malkajgiri</a:t>
            </a:r>
            <a:r>
              <a:rPr lang="en-US" dirty="0">
                <a:effectLst/>
              </a:rPr>
              <a:t>, and </a:t>
            </a:r>
            <a:r>
              <a:rPr lang="en-US" dirty="0" err="1">
                <a:effectLst/>
              </a:rPr>
              <a:t>Sangareddy</a:t>
            </a:r>
            <a:r>
              <a:rPr lang="en-US" dirty="0">
                <a:effectLst/>
              </a:rPr>
              <a:t>. The following factors led to substantial investments in these particular districts:</a:t>
            </a:r>
          </a:p>
          <a:p>
            <a:pPr rtl="0"/>
            <a:endParaRPr lang="en-US" dirty="0"/>
          </a:p>
          <a:p>
            <a:pPr rtl="0"/>
            <a:endParaRPr lang="en-US" dirty="0">
              <a:effectLst/>
            </a:endParaRPr>
          </a:p>
        </p:txBody>
      </p:sp>
      <p:grpSp>
        <p:nvGrpSpPr>
          <p:cNvPr id="14" name="Group 13">
            <a:extLst>
              <a:ext uri="{FF2B5EF4-FFF2-40B4-BE49-F238E27FC236}">
                <a16:creationId xmlns:a16="http://schemas.microsoft.com/office/drawing/2014/main" id="{3493F03F-3C68-B80B-B66A-7A6848F24B1B}"/>
              </a:ext>
            </a:extLst>
          </p:cNvPr>
          <p:cNvGrpSpPr/>
          <p:nvPr/>
        </p:nvGrpSpPr>
        <p:grpSpPr>
          <a:xfrm>
            <a:off x="628650" y="1570029"/>
            <a:ext cx="4128116" cy="2139518"/>
            <a:chOff x="577049" y="1571348"/>
            <a:chExt cx="4128116" cy="2139518"/>
          </a:xfrm>
        </p:grpSpPr>
        <p:sp>
          <p:nvSpPr>
            <p:cNvPr id="11" name="Rectangle 10">
              <a:extLst>
                <a:ext uri="{FF2B5EF4-FFF2-40B4-BE49-F238E27FC236}">
                  <a16:creationId xmlns:a16="http://schemas.microsoft.com/office/drawing/2014/main" id="{35B4D806-B46F-FD47-B179-CCCD056B9045}"/>
                </a:ext>
              </a:extLst>
            </p:cNvPr>
            <p:cNvSpPr/>
            <p:nvPr/>
          </p:nvSpPr>
          <p:spPr>
            <a:xfrm>
              <a:off x="577049" y="1571348"/>
              <a:ext cx="4128116" cy="2139518"/>
            </a:xfrm>
            <a:prstGeom prst="rect">
              <a:avLst/>
            </a:prstGeom>
            <a:ln>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ln>
            <a:effectLst>
              <a:glow rad="139700">
                <a:schemeClr val="accent1">
                  <a:satMod val="175000"/>
                  <a:alpha val="40000"/>
                </a:schemeClr>
              </a:glow>
            </a:effectLst>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The three districts are located in the heart of Telangana, with good connectivity to other parts of the state and the country.</a:t>
              </a:r>
              <a:endParaRPr lang="en-IN" dirty="0"/>
            </a:p>
          </p:txBody>
        </p:sp>
        <p:sp>
          <p:nvSpPr>
            <p:cNvPr id="12" name="Rectangle 11">
              <a:extLst>
                <a:ext uri="{FF2B5EF4-FFF2-40B4-BE49-F238E27FC236}">
                  <a16:creationId xmlns:a16="http://schemas.microsoft.com/office/drawing/2014/main" id="{D61DCF8C-26F9-48B5-23CE-0B10C80E754F}"/>
                </a:ext>
              </a:extLst>
            </p:cNvPr>
            <p:cNvSpPr/>
            <p:nvPr/>
          </p:nvSpPr>
          <p:spPr>
            <a:xfrm>
              <a:off x="577049" y="1571348"/>
              <a:ext cx="4128116" cy="36669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IN" b="1" dirty="0"/>
                <a:t>1.Location</a:t>
              </a:r>
              <a:endParaRPr lang="en-IN" dirty="0"/>
            </a:p>
          </p:txBody>
        </p:sp>
      </p:grpSp>
      <p:grpSp>
        <p:nvGrpSpPr>
          <p:cNvPr id="26" name="Group 25">
            <a:extLst>
              <a:ext uri="{FF2B5EF4-FFF2-40B4-BE49-F238E27FC236}">
                <a16:creationId xmlns:a16="http://schemas.microsoft.com/office/drawing/2014/main" id="{96E7959D-9993-E146-FD9A-FC2EC83375BB}"/>
              </a:ext>
            </a:extLst>
          </p:cNvPr>
          <p:cNvGrpSpPr/>
          <p:nvPr/>
        </p:nvGrpSpPr>
        <p:grpSpPr>
          <a:xfrm>
            <a:off x="5229225" y="1570029"/>
            <a:ext cx="4128116" cy="2139518"/>
            <a:chOff x="6162675" y="1570029"/>
            <a:chExt cx="4128116" cy="2139518"/>
          </a:xfrm>
        </p:grpSpPr>
        <p:grpSp>
          <p:nvGrpSpPr>
            <p:cNvPr id="16" name="Group 15">
              <a:extLst>
                <a:ext uri="{FF2B5EF4-FFF2-40B4-BE49-F238E27FC236}">
                  <a16:creationId xmlns:a16="http://schemas.microsoft.com/office/drawing/2014/main" id="{488EEDBA-3A21-8969-0116-64E9653A1523}"/>
                </a:ext>
              </a:extLst>
            </p:cNvPr>
            <p:cNvGrpSpPr/>
            <p:nvPr/>
          </p:nvGrpSpPr>
          <p:grpSpPr>
            <a:xfrm>
              <a:off x="6162675" y="1570029"/>
              <a:ext cx="4128116" cy="2139518"/>
              <a:chOff x="577049" y="1571348"/>
              <a:chExt cx="4128116" cy="2139518"/>
            </a:xfrm>
          </p:grpSpPr>
          <p:sp>
            <p:nvSpPr>
              <p:cNvPr id="17" name="Rectangle 16">
                <a:extLst>
                  <a:ext uri="{FF2B5EF4-FFF2-40B4-BE49-F238E27FC236}">
                    <a16:creationId xmlns:a16="http://schemas.microsoft.com/office/drawing/2014/main" id="{E3B25CA5-FFAA-558A-DCC2-1C0ACE7C9834}"/>
                  </a:ext>
                </a:extLst>
              </p:cNvPr>
              <p:cNvSpPr/>
              <p:nvPr/>
            </p:nvSpPr>
            <p:spPr>
              <a:xfrm>
                <a:off x="577049" y="1571348"/>
                <a:ext cx="4128116" cy="2139518"/>
              </a:xfrm>
              <a:prstGeom prst="rect">
                <a:avLst/>
              </a:prstGeom>
              <a:ln>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ln>
              <a:effectLst>
                <a:glow rad="139700">
                  <a:schemeClr val="accent1">
                    <a:satMod val="175000"/>
                    <a:alpha val="40000"/>
                  </a:schemeClr>
                </a:glow>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IN" dirty="0"/>
              </a:p>
            </p:txBody>
          </p:sp>
          <p:sp>
            <p:nvSpPr>
              <p:cNvPr id="18" name="Rectangle 17">
                <a:extLst>
                  <a:ext uri="{FF2B5EF4-FFF2-40B4-BE49-F238E27FC236}">
                    <a16:creationId xmlns:a16="http://schemas.microsoft.com/office/drawing/2014/main" id="{63649D7A-51D7-FCCE-8051-45FDFA5F10EA}"/>
                  </a:ext>
                </a:extLst>
              </p:cNvPr>
              <p:cNvSpPr/>
              <p:nvPr/>
            </p:nvSpPr>
            <p:spPr>
              <a:xfrm>
                <a:off x="577049" y="1571348"/>
                <a:ext cx="4128116" cy="36669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IN" b="1" dirty="0"/>
                  <a:t>2. Infrastructure</a:t>
                </a:r>
                <a:endParaRPr lang="en-IN" dirty="0"/>
              </a:p>
            </p:txBody>
          </p:sp>
        </p:grpSp>
        <p:sp>
          <p:nvSpPr>
            <p:cNvPr id="22" name="TextBox 21">
              <a:extLst>
                <a:ext uri="{FF2B5EF4-FFF2-40B4-BE49-F238E27FC236}">
                  <a16:creationId xmlns:a16="http://schemas.microsoft.com/office/drawing/2014/main" id="{6326DB4F-BA4E-C6CB-7B74-D008353FDECE}"/>
                </a:ext>
              </a:extLst>
            </p:cNvPr>
            <p:cNvSpPr txBox="1"/>
            <p:nvPr/>
          </p:nvSpPr>
          <p:spPr>
            <a:xfrm>
              <a:off x="6241000" y="2178123"/>
              <a:ext cx="3798350" cy="923330"/>
            </a:xfrm>
            <a:prstGeom prst="rect">
              <a:avLst/>
            </a:prstGeom>
            <a:noFill/>
          </p:spPr>
          <p:txBody>
            <a:bodyPr wrap="square">
              <a:spAutoFit/>
            </a:bodyPr>
            <a:lstStyle/>
            <a:p>
              <a:pPr algn="just"/>
              <a:r>
                <a:rPr lang="en-US" dirty="0"/>
                <a:t>The districts have well-developed infrastructure, including roads, railways, and airports.</a:t>
              </a:r>
              <a:endParaRPr lang="en-IN" dirty="0"/>
            </a:p>
          </p:txBody>
        </p:sp>
      </p:grpSp>
      <p:grpSp>
        <p:nvGrpSpPr>
          <p:cNvPr id="23" name="Group 22">
            <a:extLst>
              <a:ext uri="{FF2B5EF4-FFF2-40B4-BE49-F238E27FC236}">
                <a16:creationId xmlns:a16="http://schemas.microsoft.com/office/drawing/2014/main" id="{BAA4F883-BFA0-D36B-E803-B51E03CFF19B}"/>
              </a:ext>
            </a:extLst>
          </p:cNvPr>
          <p:cNvGrpSpPr/>
          <p:nvPr/>
        </p:nvGrpSpPr>
        <p:grpSpPr>
          <a:xfrm>
            <a:off x="2692708" y="3979815"/>
            <a:ext cx="4128116" cy="2232086"/>
            <a:chOff x="577049" y="1571348"/>
            <a:chExt cx="4128116" cy="2232086"/>
          </a:xfrm>
        </p:grpSpPr>
        <p:sp>
          <p:nvSpPr>
            <p:cNvPr id="24" name="Rectangle 23">
              <a:extLst>
                <a:ext uri="{FF2B5EF4-FFF2-40B4-BE49-F238E27FC236}">
                  <a16:creationId xmlns:a16="http://schemas.microsoft.com/office/drawing/2014/main" id="{25409DC1-F0C3-202A-D33D-5EFDD655123B}"/>
                </a:ext>
              </a:extLst>
            </p:cNvPr>
            <p:cNvSpPr/>
            <p:nvPr/>
          </p:nvSpPr>
          <p:spPr>
            <a:xfrm>
              <a:off x="577049" y="1663916"/>
              <a:ext cx="4128116" cy="2139518"/>
            </a:xfrm>
            <a:prstGeom prst="rect">
              <a:avLst/>
            </a:prstGeom>
            <a:ln>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ln>
            <a:effectLst>
              <a:glow rad="139700">
                <a:schemeClr val="accent1">
                  <a:satMod val="175000"/>
                  <a:alpha val="40000"/>
                </a:schemeClr>
              </a:glow>
            </a:effectLst>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The Telangana government has been proactive in attracting investments to the state. It has offered a number of incentives to investors, such as tax breaks and land subsidies.</a:t>
              </a:r>
              <a:endParaRPr lang="en-IN" dirty="0"/>
            </a:p>
          </p:txBody>
        </p:sp>
        <p:sp>
          <p:nvSpPr>
            <p:cNvPr id="25" name="Rectangle 24">
              <a:extLst>
                <a:ext uri="{FF2B5EF4-FFF2-40B4-BE49-F238E27FC236}">
                  <a16:creationId xmlns:a16="http://schemas.microsoft.com/office/drawing/2014/main" id="{A032A0C7-76AB-FFEA-A735-3841446F4636}"/>
                </a:ext>
              </a:extLst>
            </p:cNvPr>
            <p:cNvSpPr/>
            <p:nvPr/>
          </p:nvSpPr>
          <p:spPr>
            <a:xfrm>
              <a:off x="577049" y="1571348"/>
              <a:ext cx="4128116" cy="36669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IN" b="1" dirty="0"/>
                <a:t>3. Government support</a:t>
              </a:r>
              <a:endParaRPr lang="en-IN" dirty="0"/>
            </a:p>
          </p:txBody>
        </p:sp>
      </p:grpSp>
      <p:grpSp>
        <p:nvGrpSpPr>
          <p:cNvPr id="27" name="Group 26">
            <a:extLst>
              <a:ext uri="{FF2B5EF4-FFF2-40B4-BE49-F238E27FC236}">
                <a16:creationId xmlns:a16="http://schemas.microsoft.com/office/drawing/2014/main" id="{89045505-935C-BBE4-8B01-3622BAFA2C41}"/>
              </a:ext>
            </a:extLst>
          </p:cNvPr>
          <p:cNvGrpSpPr/>
          <p:nvPr/>
        </p:nvGrpSpPr>
        <p:grpSpPr>
          <a:xfrm>
            <a:off x="7293283" y="4072383"/>
            <a:ext cx="4128116" cy="2139518"/>
            <a:chOff x="577049" y="1571348"/>
            <a:chExt cx="4128116" cy="2139518"/>
          </a:xfrm>
        </p:grpSpPr>
        <p:sp>
          <p:nvSpPr>
            <p:cNvPr id="28" name="Rectangle 27">
              <a:extLst>
                <a:ext uri="{FF2B5EF4-FFF2-40B4-BE49-F238E27FC236}">
                  <a16:creationId xmlns:a16="http://schemas.microsoft.com/office/drawing/2014/main" id="{C0CAB9A9-6B40-54E1-A3B5-7649410DD6BE}"/>
                </a:ext>
              </a:extLst>
            </p:cNvPr>
            <p:cNvSpPr/>
            <p:nvPr/>
          </p:nvSpPr>
          <p:spPr>
            <a:xfrm>
              <a:off x="577049" y="1571348"/>
              <a:ext cx="4128116" cy="2139518"/>
            </a:xfrm>
            <a:prstGeom prst="rect">
              <a:avLst/>
            </a:prstGeom>
            <a:ln>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ln>
            <a:effectLst>
              <a:glow rad="139700">
                <a:schemeClr val="accent1">
                  <a:satMod val="175000"/>
                  <a:alpha val="40000"/>
                </a:schemeClr>
              </a:glow>
            </a:effectLst>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The districts have a large pool of skilled workers, thanks to the presence of several educational institutions and training centers.</a:t>
              </a:r>
              <a:endParaRPr lang="en-IN" dirty="0"/>
            </a:p>
          </p:txBody>
        </p:sp>
        <p:sp>
          <p:nvSpPr>
            <p:cNvPr id="29" name="Rectangle 28">
              <a:extLst>
                <a:ext uri="{FF2B5EF4-FFF2-40B4-BE49-F238E27FC236}">
                  <a16:creationId xmlns:a16="http://schemas.microsoft.com/office/drawing/2014/main" id="{FCFFEA42-B77C-E1A3-6A0B-835D145837BC}"/>
                </a:ext>
              </a:extLst>
            </p:cNvPr>
            <p:cNvSpPr/>
            <p:nvPr/>
          </p:nvSpPr>
          <p:spPr>
            <a:xfrm>
              <a:off x="577049" y="1571348"/>
              <a:ext cx="4128116" cy="36669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IN" b="1" dirty="0"/>
                <a:t>4. Skilled workforce</a:t>
              </a:r>
              <a:endParaRPr lang="en-IN" dirty="0"/>
            </a:p>
          </p:txBody>
        </p:sp>
      </p:grpSp>
    </p:spTree>
    <p:extLst>
      <p:ext uri="{BB962C8B-B14F-4D97-AF65-F5344CB8AC3E}">
        <p14:creationId xmlns:p14="http://schemas.microsoft.com/office/powerpoint/2010/main" val="41639410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F1EE8-2082-E1C6-1693-DAF05E7424A0}"/>
              </a:ext>
            </a:extLst>
          </p:cNvPr>
          <p:cNvSpPr>
            <a:spLocks noGrp="1"/>
          </p:cNvSpPr>
          <p:nvPr>
            <p:ph type="title"/>
          </p:nvPr>
        </p:nvSpPr>
        <p:spPr>
          <a:xfrm>
            <a:off x="1230630" y="1005927"/>
            <a:ext cx="4312920" cy="719324"/>
          </a:xfrm>
          <a:gradFill flip="none" rotWithShape="1">
            <a:gsLst>
              <a:gs pos="0">
                <a:schemeClr val="accent6">
                  <a:lumMod val="5000"/>
                  <a:lumOff val="95000"/>
                </a:schemeClr>
              </a:gs>
              <a:gs pos="47000">
                <a:schemeClr val="accent6">
                  <a:lumMod val="45000"/>
                  <a:lumOff val="55000"/>
                </a:schemeClr>
              </a:gs>
              <a:gs pos="83000">
                <a:schemeClr val="accent6">
                  <a:lumMod val="45000"/>
                  <a:lumOff val="55000"/>
                </a:schemeClr>
              </a:gs>
            </a:gsLst>
            <a:path path="circle">
              <a:fillToRect l="100000" t="100000"/>
            </a:path>
            <a:tileRect r="-100000" b="-100000"/>
          </a:gradFill>
        </p:spPr>
        <p:txBody>
          <a:bodyPr>
            <a:normAutofit fontScale="90000"/>
          </a:bodyPr>
          <a:lstStyle/>
          <a:p>
            <a:r>
              <a:rPr lang="en-US" dirty="0"/>
              <a:t>   Introduction</a:t>
            </a:r>
            <a:endParaRPr lang="en-IN" dirty="0"/>
          </a:p>
        </p:txBody>
      </p:sp>
      <p:sp>
        <p:nvSpPr>
          <p:cNvPr id="3" name="Content Placeholder 2">
            <a:extLst>
              <a:ext uri="{FF2B5EF4-FFF2-40B4-BE49-F238E27FC236}">
                <a16:creationId xmlns:a16="http://schemas.microsoft.com/office/drawing/2014/main" id="{DCF752AC-E28D-1B54-1718-FB99E3AEBDFE}"/>
              </a:ext>
            </a:extLst>
          </p:cNvPr>
          <p:cNvSpPr>
            <a:spLocks noGrp="1"/>
          </p:cNvSpPr>
          <p:nvPr>
            <p:ph idx="1"/>
          </p:nvPr>
        </p:nvSpPr>
        <p:spPr/>
        <p:txBody>
          <a:bodyPr>
            <a:normAutofit lnSpcReduction="10000"/>
          </a:bodyPr>
          <a:lstStyle/>
          <a:p>
            <a:pPr algn="just">
              <a:buFont typeface="Wingdings" panose="05000000000000000000" pitchFamily="2" charset="2"/>
              <a:buChar char="Ø"/>
            </a:pPr>
            <a:r>
              <a:rPr lang="en-US" dirty="0"/>
              <a:t> India's Telangana state was created in 2014. It is surrounded by the states of Maharashtra, Chhattisgarh, Andhra Pradesh, Karnataka, and Odisha and is situated in the south-central region of the nation. Hyderabad, the state's biggest city, serves as Telangana's capital.</a:t>
            </a:r>
          </a:p>
          <a:p>
            <a:pPr algn="just">
              <a:buFont typeface="Wingdings" panose="05000000000000000000" pitchFamily="2" charset="2"/>
              <a:buChar char="Ø"/>
            </a:pPr>
            <a:r>
              <a:rPr lang="en-US" dirty="0"/>
              <a:t> Telangana's economy, which will have a gross state domestic product (GSDP) of 13.25 trillion (US$170 billion) in 2022, would be the seventh-largest in India. Numerous international firms and start-ups are based in the state, which serves as a key IT hub. Additionally, Telangana is a significant producer of wheat, cotton, and rice.</a:t>
            </a:r>
          </a:p>
          <a:p>
            <a:pPr algn="just">
              <a:buFont typeface="Wingdings" panose="05000000000000000000" pitchFamily="2" charset="2"/>
              <a:buChar char="Ø"/>
            </a:pPr>
            <a:r>
              <a:rPr lang="en-US" dirty="0"/>
              <a:t>Telangana, a state in India that is expanding quickly and has an open data policy, has made all of its data available online. Investigating Telangana's substantial growth across many areas can provide insightful information for the government. These observations can help data-driven choices to increase the state's progress.</a:t>
            </a:r>
            <a:endParaRPr lang="en-IN" dirty="0"/>
          </a:p>
        </p:txBody>
      </p:sp>
      <p:pic>
        <p:nvPicPr>
          <p:cNvPr id="4" name="Picture 3">
            <a:extLst>
              <a:ext uri="{FF2B5EF4-FFF2-40B4-BE49-F238E27FC236}">
                <a16:creationId xmlns:a16="http://schemas.microsoft.com/office/drawing/2014/main" id="{041C0B83-F574-8B55-5F92-FD90FF2106AA}"/>
              </a:ext>
            </a:extLst>
          </p:cNvPr>
          <p:cNvPicPr>
            <a:picLocks noChangeAspect="1"/>
          </p:cNvPicPr>
          <p:nvPr/>
        </p:nvPicPr>
        <p:blipFill>
          <a:blip r:embed="rId2"/>
          <a:stretch>
            <a:fillRect/>
          </a:stretch>
        </p:blipFill>
        <p:spPr>
          <a:xfrm>
            <a:off x="30393" y="0"/>
            <a:ext cx="1005927" cy="1005927"/>
          </a:xfrm>
          <a:prstGeom prst="rect">
            <a:avLst/>
          </a:prstGeom>
        </p:spPr>
      </p:pic>
      <p:pic>
        <p:nvPicPr>
          <p:cNvPr id="5" name="Picture 4">
            <a:extLst>
              <a:ext uri="{FF2B5EF4-FFF2-40B4-BE49-F238E27FC236}">
                <a16:creationId xmlns:a16="http://schemas.microsoft.com/office/drawing/2014/main" id="{CE45DEC2-89E7-C8A7-7D51-10DCF8B7FD31}"/>
              </a:ext>
            </a:extLst>
          </p:cNvPr>
          <p:cNvPicPr>
            <a:picLocks noChangeAspect="1"/>
          </p:cNvPicPr>
          <p:nvPr/>
        </p:nvPicPr>
        <p:blipFill>
          <a:blip r:embed="rId3"/>
          <a:stretch>
            <a:fillRect/>
          </a:stretch>
        </p:blipFill>
        <p:spPr>
          <a:xfrm>
            <a:off x="11155680" y="33530"/>
            <a:ext cx="938865" cy="938865"/>
          </a:xfrm>
          <a:prstGeom prst="rect">
            <a:avLst/>
          </a:prstGeom>
        </p:spPr>
      </p:pic>
    </p:spTree>
    <p:extLst>
      <p:ext uri="{BB962C8B-B14F-4D97-AF65-F5344CB8AC3E}">
        <p14:creationId xmlns:p14="http://schemas.microsoft.com/office/powerpoint/2010/main" val="230200625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B716625-C350-8EE3-F91D-CF573A79996F}"/>
              </a:ext>
            </a:extLst>
          </p:cNvPr>
          <p:cNvSpPr txBox="1"/>
          <p:nvPr/>
        </p:nvSpPr>
        <p:spPr>
          <a:xfrm>
            <a:off x="228969" y="155610"/>
            <a:ext cx="11853540" cy="646331"/>
          </a:xfrm>
          <a:prstGeom prst="rect">
            <a:avLst/>
          </a:prstGeom>
          <a:noFill/>
        </p:spPr>
        <p:txBody>
          <a:bodyPr wrap="square">
            <a:spAutoFit/>
          </a:bodyPr>
          <a:lstStyle/>
          <a:p>
            <a:r>
              <a:rPr lang="en-US" dirty="0"/>
              <a:t>10. Is there any relationship between district investments and stamps revenue within the same district between FY 2021 and 2022?</a:t>
            </a:r>
            <a:endParaRPr lang="en-IN" dirty="0"/>
          </a:p>
        </p:txBody>
      </p:sp>
      <p:pic>
        <p:nvPicPr>
          <p:cNvPr id="5" name="Picture 4">
            <a:extLst>
              <a:ext uri="{FF2B5EF4-FFF2-40B4-BE49-F238E27FC236}">
                <a16:creationId xmlns:a16="http://schemas.microsoft.com/office/drawing/2014/main" id="{6FF92958-F135-10F5-514F-08FCD2AC059B}"/>
              </a:ext>
            </a:extLst>
          </p:cNvPr>
          <p:cNvPicPr>
            <a:picLocks noChangeAspect="1"/>
          </p:cNvPicPr>
          <p:nvPr/>
        </p:nvPicPr>
        <p:blipFill>
          <a:blip r:embed="rId2"/>
          <a:stretch>
            <a:fillRect/>
          </a:stretch>
        </p:blipFill>
        <p:spPr>
          <a:xfrm>
            <a:off x="228969" y="906716"/>
            <a:ext cx="6190242" cy="5328000"/>
          </a:xfrm>
          <a:prstGeom prst="rect">
            <a:avLst/>
          </a:prstGeom>
          <a:effectLst>
            <a:glow rad="101600">
              <a:schemeClr val="accent5">
                <a:satMod val="175000"/>
                <a:alpha val="40000"/>
              </a:schemeClr>
            </a:glow>
          </a:effectLst>
        </p:spPr>
      </p:pic>
      <p:grpSp>
        <p:nvGrpSpPr>
          <p:cNvPr id="6" name="Group 5">
            <a:extLst>
              <a:ext uri="{FF2B5EF4-FFF2-40B4-BE49-F238E27FC236}">
                <a16:creationId xmlns:a16="http://schemas.microsoft.com/office/drawing/2014/main" id="{B3F33178-4263-5E49-366E-97887F96E834}"/>
              </a:ext>
            </a:extLst>
          </p:cNvPr>
          <p:cNvGrpSpPr/>
          <p:nvPr/>
        </p:nvGrpSpPr>
        <p:grpSpPr>
          <a:xfrm>
            <a:off x="6741563" y="982916"/>
            <a:ext cx="4878306" cy="5345602"/>
            <a:chOff x="438656" y="1399969"/>
            <a:chExt cx="4352029" cy="4306358"/>
          </a:xfrm>
        </p:grpSpPr>
        <p:grpSp>
          <p:nvGrpSpPr>
            <p:cNvPr id="7" name="Group 6">
              <a:extLst>
                <a:ext uri="{FF2B5EF4-FFF2-40B4-BE49-F238E27FC236}">
                  <a16:creationId xmlns:a16="http://schemas.microsoft.com/office/drawing/2014/main" id="{84E6A8CB-7EB6-3C97-DD7D-94FE9CD8E6A8}"/>
                </a:ext>
              </a:extLst>
            </p:cNvPr>
            <p:cNvGrpSpPr/>
            <p:nvPr/>
          </p:nvGrpSpPr>
          <p:grpSpPr>
            <a:xfrm>
              <a:off x="438656" y="1399969"/>
              <a:ext cx="4352029" cy="3819690"/>
              <a:chOff x="339749" y="1837524"/>
              <a:chExt cx="4607510" cy="4012706"/>
            </a:xfrm>
            <a:effectLst>
              <a:glow rad="228600">
                <a:schemeClr val="accent3">
                  <a:satMod val="175000"/>
                  <a:alpha val="40000"/>
                </a:schemeClr>
              </a:glow>
              <a:outerShdw blurRad="50800" dist="50800" dir="5400000" algn="ctr" rotWithShape="0">
                <a:srgbClr val="000000">
                  <a:alpha val="0"/>
                </a:srgbClr>
              </a:outerShdw>
            </a:effectLst>
          </p:grpSpPr>
          <p:sp>
            <p:nvSpPr>
              <p:cNvPr id="11" name="Rectangle 10">
                <a:extLst>
                  <a:ext uri="{FF2B5EF4-FFF2-40B4-BE49-F238E27FC236}">
                    <a16:creationId xmlns:a16="http://schemas.microsoft.com/office/drawing/2014/main" id="{3DBE5AC4-DB87-73EA-81B5-64DACD3D5FE1}"/>
                  </a:ext>
                </a:extLst>
              </p:cNvPr>
              <p:cNvSpPr/>
              <p:nvPr/>
            </p:nvSpPr>
            <p:spPr>
              <a:xfrm>
                <a:off x="339749" y="1837524"/>
                <a:ext cx="4607508" cy="4012706"/>
              </a:xfrm>
              <a:prstGeom prst="rect">
                <a:avLst/>
              </a:prstGeom>
              <a:ln w="3175">
                <a:solidFill>
                  <a:schemeClr val="tx2">
                    <a:lumMod val="90000"/>
                    <a:lumOff val="10000"/>
                  </a:schemeClr>
                </a:solidFill>
              </a:ln>
              <a:effectLst>
                <a:outerShdw blurRad="127000" dist="76200" dir="5400000" algn="ctr" rotWithShape="0">
                  <a:srgbClr val="000000"/>
                </a:outerShdw>
                <a:reflection blurRad="762000" stA="99000" endPos="0" dist="50800" dir="5400000" sy="-100000" algn="bl" rotWithShape="0"/>
              </a:effectLst>
            </p:spPr>
            <p:style>
              <a:lnRef idx="2">
                <a:schemeClr val="dk1"/>
              </a:lnRef>
              <a:fillRef idx="1">
                <a:schemeClr val="lt1"/>
              </a:fillRef>
              <a:effectRef idx="0">
                <a:schemeClr val="dk1"/>
              </a:effectRef>
              <a:fontRef idx="minor">
                <a:schemeClr val="dk1"/>
              </a:fontRef>
            </p:style>
            <p:txBody>
              <a:bodyPr rtlCol="0" anchor="ctr"/>
              <a:lstStyle/>
              <a:p>
                <a:endParaRPr lang="en-IN" dirty="0"/>
              </a:p>
            </p:txBody>
          </p:sp>
          <p:sp>
            <p:nvSpPr>
              <p:cNvPr id="12" name="Rectangle 11">
                <a:extLst>
                  <a:ext uri="{FF2B5EF4-FFF2-40B4-BE49-F238E27FC236}">
                    <a16:creationId xmlns:a16="http://schemas.microsoft.com/office/drawing/2014/main" id="{665133DC-0B2E-904F-90AA-8AEB3F9C2D5B}"/>
                  </a:ext>
                </a:extLst>
              </p:cNvPr>
              <p:cNvSpPr/>
              <p:nvPr/>
            </p:nvSpPr>
            <p:spPr>
              <a:xfrm>
                <a:off x="339749" y="1839662"/>
                <a:ext cx="4607510" cy="442239"/>
              </a:xfrm>
              <a:prstGeom prst="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solidFill>
                  <a:schemeClr val="tx2">
                    <a:lumMod val="90000"/>
                    <a:lumOff val="10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dirty="0"/>
              </a:p>
            </p:txBody>
          </p:sp>
          <p:sp>
            <p:nvSpPr>
              <p:cNvPr id="14" name="TextBox 13">
                <a:extLst>
                  <a:ext uri="{FF2B5EF4-FFF2-40B4-BE49-F238E27FC236}">
                    <a16:creationId xmlns:a16="http://schemas.microsoft.com/office/drawing/2014/main" id="{1B51199E-0AE1-FDDD-B131-A48C15E11785}"/>
                  </a:ext>
                </a:extLst>
              </p:cNvPr>
              <p:cNvSpPr txBox="1"/>
              <p:nvPr/>
            </p:nvSpPr>
            <p:spPr>
              <a:xfrm>
                <a:off x="398779" y="1904499"/>
                <a:ext cx="4234648" cy="312565"/>
              </a:xfrm>
              <a:prstGeom prst="rect">
                <a:avLst/>
              </a:prstGeom>
              <a:noFill/>
              <a:ln>
                <a:noFill/>
              </a:ln>
            </p:spPr>
            <p:txBody>
              <a:bodyPr wrap="square" rtlCol="0">
                <a:spAutoFit/>
              </a:bodyPr>
              <a:lstStyle/>
              <a:p>
                <a:pPr algn="ctr"/>
                <a:r>
                  <a:rPr lang="en-US" b="1" dirty="0">
                    <a:solidFill>
                      <a:schemeClr val="bg1"/>
                    </a:solidFill>
                    <a:latin typeface="Adobe Gothic Std B" panose="020B0800000000000000" pitchFamily="34" charset="-128"/>
                    <a:ea typeface="Adobe Gothic Std B" panose="020B0800000000000000" pitchFamily="34" charset="-128"/>
                  </a:rPr>
                  <a:t>Insight</a:t>
                </a:r>
                <a:endParaRPr lang="en-IN" b="1" dirty="0">
                  <a:solidFill>
                    <a:schemeClr val="bg1"/>
                  </a:solidFill>
                  <a:latin typeface="Adobe Gothic Std B" panose="020B0800000000000000" pitchFamily="34" charset="-128"/>
                  <a:ea typeface="Adobe Gothic Std B" panose="020B0800000000000000" pitchFamily="34" charset="-128"/>
                </a:endParaRPr>
              </a:p>
            </p:txBody>
          </p:sp>
        </p:grpSp>
        <p:sp>
          <p:nvSpPr>
            <p:cNvPr id="8" name="TextBox 7">
              <a:extLst>
                <a:ext uri="{FF2B5EF4-FFF2-40B4-BE49-F238E27FC236}">
                  <a16:creationId xmlns:a16="http://schemas.microsoft.com/office/drawing/2014/main" id="{4A618A94-E38C-6415-C577-8D347C6C6EC9}"/>
                </a:ext>
              </a:extLst>
            </p:cNvPr>
            <p:cNvSpPr txBox="1"/>
            <p:nvPr/>
          </p:nvSpPr>
          <p:spPr>
            <a:xfrm>
              <a:off x="543581" y="1853959"/>
              <a:ext cx="4070566" cy="368193"/>
            </a:xfrm>
            <a:prstGeom prst="rect">
              <a:avLst/>
            </a:prstGeom>
            <a:noFill/>
          </p:spPr>
          <p:txBody>
            <a:bodyPr wrap="square">
              <a:spAutoFit/>
            </a:bodyPr>
            <a:lstStyle/>
            <a:p>
              <a:pPr algn="just">
                <a:lnSpc>
                  <a:spcPct val="150000"/>
                </a:lnSpc>
              </a:pPr>
              <a:endParaRPr lang="en-IN" dirty="0"/>
            </a:p>
          </p:txBody>
        </p:sp>
        <p:sp>
          <p:nvSpPr>
            <p:cNvPr id="9" name="Oval 8">
              <a:extLst>
                <a:ext uri="{FF2B5EF4-FFF2-40B4-BE49-F238E27FC236}">
                  <a16:creationId xmlns:a16="http://schemas.microsoft.com/office/drawing/2014/main" id="{75078515-E7C3-4304-44BC-D03D2625D455}"/>
                </a:ext>
              </a:extLst>
            </p:cNvPr>
            <p:cNvSpPr/>
            <p:nvPr/>
          </p:nvSpPr>
          <p:spPr>
            <a:xfrm>
              <a:off x="1798320" y="4675489"/>
              <a:ext cx="1595120" cy="1030838"/>
            </a:xfrm>
            <a:prstGeom prst="ellipse">
              <a:avLst/>
            </a:prstGeom>
            <a:gradFill>
              <a:gsLst>
                <a:gs pos="0">
                  <a:schemeClr val="accent3">
                    <a:lumMod val="67000"/>
                  </a:schemeClr>
                </a:gs>
                <a:gs pos="48000">
                  <a:schemeClr val="accent3">
                    <a:lumMod val="97000"/>
                    <a:lumOff val="3000"/>
                  </a:schemeClr>
                </a:gs>
                <a:gs pos="100000">
                  <a:schemeClr val="accent3">
                    <a:lumMod val="60000"/>
                    <a:lumOff val="40000"/>
                  </a:schemeClr>
                </a:gs>
              </a:gsLst>
              <a:lin ang="16200000" scaled="1"/>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16" name="Graphic 15" descr="Head with gears">
            <a:extLst>
              <a:ext uri="{FF2B5EF4-FFF2-40B4-BE49-F238E27FC236}">
                <a16:creationId xmlns:a16="http://schemas.microsoft.com/office/drawing/2014/main" id="{30630A94-78F1-E022-84E3-6DDC9172B33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723516" y="5218070"/>
            <a:ext cx="914400" cy="914400"/>
          </a:xfrm>
          <a:prstGeom prst="rect">
            <a:avLst/>
          </a:prstGeom>
        </p:spPr>
      </p:pic>
      <p:sp>
        <p:nvSpPr>
          <p:cNvPr id="20" name="TextBox 19">
            <a:extLst>
              <a:ext uri="{FF2B5EF4-FFF2-40B4-BE49-F238E27FC236}">
                <a16:creationId xmlns:a16="http://schemas.microsoft.com/office/drawing/2014/main" id="{563B615A-34E9-DF96-79D9-30E6D6E2C1E2}"/>
              </a:ext>
            </a:extLst>
          </p:cNvPr>
          <p:cNvSpPr txBox="1"/>
          <p:nvPr/>
        </p:nvSpPr>
        <p:spPr>
          <a:xfrm>
            <a:off x="6899312" y="1636925"/>
            <a:ext cx="4562806" cy="3139321"/>
          </a:xfrm>
          <a:prstGeom prst="rect">
            <a:avLst/>
          </a:prstGeom>
          <a:noFill/>
        </p:spPr>
        <p:txBody>
          <a:bodyPr wrap="square">
            <a:spAutoFit/>
          </a:bodyPr>
          <a:lstStyle/>
          <a:p>
            <a:pPr algn="just"/>
            <a:r>
              <a:rPr lang="en-US" dirty="0"/>
              <a:t>There is a positive correlation between district investments and stamp revenue, meaning that as district investments increase, stamp revenue also tends to increase. This is likely because increased district investments lead to economic growth and development, which in turn leads to increased demand for real estate. As a result, people are more likely to buy and sell property, which generates stamp revenue for the government.</a:t>
            </a:r>
            <a:endParaRPr lang="en-IN" dirty="0"/>
          </a:p>
        </p:txBody>
      </p:sp>
    </p:spTree>
    <p:extLst>
      <p:ext uri="{BB962C8B-B14F-4D97-AF65-F5344CB8AC3E}">
        <p14:creationId xmlns:p14="http://schemas.microsoft.com/office/powerpoint/2010/main" val="8649758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77EA012-B0CC-88E0-690E-BA43688DC82D}"/>
              </a:ext>
            </a:extLst>
          </p:cNvPr>
          <p:cNvPicPr>
            <a:picLocks noChangeAspect="1"/>
          </p:cNvPicPr>
          <p:nvPr/>
        </p:nvPicPr>
        <p:blipFill>
          <a:blip r:embed="rId2"/>
          <a:stretch>
            <a:fillRect/>
          </a:stretch>
        </p:blipFill>
        <p:spPr>
          <a:xfrm>
            <a:off x="433961" y="889516"/>
            <a:ext cx="11534775" cy="2802282"/>
          </a:xfrm>
          <a:prstGeom prst="rect">
            <a:avLst/>
          </a:prstGeom>
          <a:effectLst>
            <a:glow rad="139700">
              <a:schemeClr val="accent3">
                <a:satMod val="175000"/>
                <a:alpha val="40000"/>
              </a:schemeClr>
            </a:glow>
          </a:effectLst>
        </p:spPr>
      </p:pic>
      <p:sp>
        <p:nvSpPr>
          <p:cNvPr id="5" name="TextBox 4">
            <a:extLst>
              <a:ext uri="{FF2B5EF4-FFF2-40B4-BE49-F238E27FC236}">
                <a16:creationId xmlns:a16="http://schemas.microsoft.com/office/drawing/2014/main" id="{4CFA71E0-3460-8F05-6319-1661DAB6C713}"/>
              </a:ext>
            </a:extLst>
          </p:cNvPr>
          <p:cNvSpPr txBox="1"/>
          <p:nvPr/>
        </p:nvSpPr>
        <p:spPr>
          <a:xfrm>
            <a:off x="433961" y="147935"/>
            <a:ext cx="11691364" cy="646331"/>
          </a:xfrm>
          <a:prstGeom prst="rect">
            <a:avLst/>
          </a:prstGeom>
          <a:noFill/>
        </p:spPr>
        <p:txBody>
          <a:bodyPr wrap="square">
            <a:spAutoFit/>
          </a:bodyPr>
          <a:lstStyle/>
          <a:p>
            <a:r>
              <a:rPr lang="en-US" dirty="0"/>
              <a:t>10. Is there any relationship between district investments and vehicles sales within the same district between FY 2021      and 2022?</a:t>
            </a:r>
            <a:endParaRPr lang="en-IN" dirty="0"/>
          </a:p>
        </p:txBody>
      </p:sp>
      <p:sp>
        <p:nvSpPr>
          <p:cNvPr id="18" name="TextBox 17">
            <a:extLst>
              <a:ext uri="{FF2B5EF4-FFF2-40B4-BE49-F238E27FC236}">
                <a16:creationId xmlns:a16="http://schemas.microsoft.com/office/drawing/2014/main" id="{6DC6EE38-E7FB-93C3-C00F-87814285885F}"/>
              </a:ext>
            </a:extLst>
          </p:cNvPr>
          <p:cNvSpPr txBox="1"/>
          <p:nvPr/>
        </p:nvSpPr>
        <p:spPr>
          <a:xfrm>
            <a:off x="433960" y="4020395"/>
            <a:ext cx="11534775" cy="2031325"/>
          </a:xfrm>
          <a:prstGeom prst="rect">
            <a:avLst/>
          </a:prstGeom>
          <a:noFill/>
        </p:spPr>
        <p:txBody>
          <a:bodyPr wrap="square">
            <a:spAutoFit/>
          </a:bodyPr>
          <a:lstStyle/>
          <a:p>
            <a:pPr marL="285750" indent="-285750" algn="just">
              <a:buFont typeface="Wingdings" panose="05000000000000000000" pitchFamily="2" charset="2"/>
              <a:buChar char="Ø"/>
            </a:pPr>
            <a:r>
              <a:rPr lang="en-US" sz="1400" dirty="0"/>
              <a:t>While district investments may be correlated with vehicle sales, the relationship is not necessarily linear. Other factors, such as consumer preferences, infrastructure development, and economic conditions, can also influence vehicle sales.</a:t>
            </a:r>
          </a:p>
          <a:p>
            <a:pPr marL="285750" indent="-285750" algn="just">
              <a:buFont typeface="Wingdings" panose="05000000000000000000" pitchFamily="2" charset="2"/>
              <a:buChar char="Ø"/>
            </a:pPr>
            <a:endParaRPr lang="en-US" sz="1400" dirty="0"/>
          </a:p>
          <a:p>
            <a:pPr marL="285750" indent="-285750" algn="just">
              <a:buFont typeface="Wingdings" panose="05000000000000000000" pitchFamily="2" charset="2"/>
              <a:buChar char="Ø"/>
            </a:pPr>
            <a:r>
              <a:rPr lang="en-US" sz="1400" dirty="0"/>
              <a:t>For example, Hyderabad has lower district investments than some other districts in Telangana, but it may have higher vehicle sales due to its larger population, urbanization, higher income levels, and more developed transportation infrastructure. These factors can contribute to increased vehicle demand and sales.</a:t>
            </a:r>
          </a:p>
          <a:p>
            <a:pPr marL="285750" indent="-285750" algn="just">
              <a:buFont typeface="Wingdings" panose="05000000000000000000" pitchFamily="2" charset="2"/>
              <a:buChar char="Ø"/>
            </a:pPr>
            <a:endParaRPr lang="en-US" sz="1400" dirty="0"/>
          </a:p>
          <a:p>
            <a:pPr marL="285750" indent="-285750" algn="just">
              <a:buFont typeface="Wingdings" panose="05000000000000000000" pitchFamily="2" charset="2"/>
              <a:buChar char="Ø"/>
            </a:pPr>
            <a:r>
              <a:rPr lang="en-US" sz="1400" dirty="0"/>
              <a:t>In other words, vehicle sales are not simply determined by the amount of investment in a district. Other factors, such as the characteristics of the district's population and infrastructure, can also play a role</a:t>
            </a:r>
          </a:p>
        </p:txBody>
      </p:sp>
    </p:spTree>
    <p:extLst>
      <p:ext uri="{BB962C8B-B14F-4D97-AF65-F5344CB8AC3E}">
        <p14:creationId xmlns:p14="http://schemas.microsoft.com/office/powerpoint/2010/main" val="427430646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52B4FD4-72E3-6A37-15CE-2EE4F6A2FE57}"/>
              </a:ext>
            </a:extLst>
          </p:cNvPr>
          <p:cNvSpPr txBox="1"/>
          <p:nvPr/>
        </p:nvSpPr>
        <p:spPr>
          <a:xfrm>
            <a:off x="209550" y="347960"/>
            <a:ext cx="11620500" cy="646331"/>
          </a:xfrm>
          <a:prstGeom prst="rect">
            <a:avLst/>
          </a:prstGeom>
          <a:noFill/>
        </p:spPr>
        <p:txBody>
          <a:bodyPr wrap="square">
            <a:spAutoFit/>
          </a:bodyPr>
          <a:lstStyle/>
          <a:p>
            <a:r>
              <a:rPr lang="en-US" dirty="0"/>
              <a:t>11. Are there any particular sectors that have shown substantial investment in multiple districts between FY 2021 and 2022?</a:t>
            </a:r>
            <a:endParaRPr lang="en-IN" dirty="0"/>
          </a:p>
        </p:txBody>
      </p:sp>
      <p:pic>
        <p:nvPicPr>
          <p:cNvPr id="5" name="Picture 4">
            <a:extLst>
              <a:ext uri="{FF2B5EF4-FFF2-40B4-BE49-F238E27FC236}">
                <a16:creationId xmlns:a16="http://schemas.microsoft.com/office/drawing/2014/main" id="{BC21AC57-11BF-2678-0ABA-D06904DC3D40}"/>
              </a:ext>
            </a:extLst>
          </p:cNvPr>
          <p:cNvPicPr>
            <a:picLocks noChangeAspect="1"/>
          </p:cNvPicPr>
          <p:nvPr/>
        </p:nvPicPr>
        <p:blipFill>
          <a:blip r:embed="rId2"/>
          <a:srcRect/>
          <a:stretch/>
        </p:blipFill>
        <p:spPr>
          <a:xfrm>
            <a:off x="1696282" y="1199501"/>
            <a:ext cx="8799435" cy="5004000"/>
          </a:xfrm>
          <a:prstGeom prst="rect">
            <a:avLst/>
          </a:prstGeom>
        </p:spPr>
      </p:pic>
    </p:spTree>
    <p:extLst>
      <p:ext uri="{BB962C8B-B14F-4D97-AF65-F5344CB8AC3E}">
        <p14:creationId xmlns:p14="http://schemas.microsoft.com/office/powerpoint/2010/main" val="52003533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2BC0DD30-C44A-1724-7A48-E0A3484140DC}"/>
              </a:ext>
            </a:extLst>
          </p:cNvPr>
          <p:cNvGrpSpPr/>
          <p:nvPr/>
        </p:nvGrpSpPr>
        <p:grpSpPr>
          <a:xfrm>
            <a:off x="394692" y="239479"/>
            <a:ext cx="2848942" cy="2722235"/>
            <a:chOff x="2189782" y="879282"/>
            <a:chExt cx="4878306" cy="5429402"/>
          </a:xfrm>
        </p:grpSpPr>
        <p:grpSp>
          <p:nvGrpSpPr>
            <p:cNvPr id="2" name="Group 1">
              <a:extLst>
                <a:ext uri="{FF2B5EF4-FFF2-40B4-BE49-F238E27FC236}">
                  <a16:creationId xmlns:a16="http://schemas.microsoft.com/office/drawing/2014/main" id="{33C6270D-BF97-6B73-C6BE-E73AC2B38F89}"/>
                </a:ext>
              </a:extLst>
            </p:cNvPr>
            <p:cNvGrpSpPr/>
            <p:nvPr/>
          </p:nvGrpSpPr>
          <p:grpSpPr>
            <a:xfrm>
              <a:off x="2189782" y="879282"/>
              <a:ext cx="4878306" cy="4771202"/>
              <a:chOff x="438656" y="1376030"/>
              <a:chExt cx="4352029" cy="3843628"/>
            </a:xfrm>
          </p:grpSpPr>
          <p:grpSp>
            <p:nvGrpSpPr>
              <p:cNvPr id="3" name="Group 2">
                <a:extLst>
                  <a:ext uri="{FF2B5EF4-FFF2-40B4-BE49-F238E27FC236}">
                    <a16:creationId xmlns:a16="http://schemas.microsoft.com/office/drawing/2014/main" id="{5DBE6A49-B708-44DC-6E7F-5715966625F9}"/>
                  </a:ext>
                </a:extLst>
              </p:cNvPr>
              <p:cNvGrpSpPr/>
              <p:nvPr/>
            </p:nvGrpSpPr>
            <p:grpSpPr>
              <a:xfrm>
                <a:off x="438656" y="1376030"/>
                <a:ext cx="4352029" cy="3843628"/>
                <a:chOff x="339749" y="1812376"/>
                <a:chExt cx="4607510" cy="4037854"/>
              </a:xfrm>
              <a:effectLst>
                <a:glow rad="228600">
                  <a:schemeClr val="accent3">
                    <a:satMod val="175000"/>
                    <a:alpha val="40000"/>
                  </a:schemeClr>
                </a:glow>
                <a:outerShdw blurRad="50800" dist="50800" dir="5400000" algn="ctr" rotWithShape="0">
                  <a:srgbClr val="000000">
                    <a:alpha val="0"/>
                  </a:srgbClr>
                </a:outerShdw>
              </a:effectLst>
            </p:grpSpPr>
            <p:sp>
              <p:nvSpPr>
                <p:cNvPr id="6" name="Rectangle 5">
                  <a:extLst>
                    <a:ext uri="{FF2B5EF4-FFF2-40B4-BE49-F238E27FC236}">
                      <a16:creationId xmlns:a16="http://schemas.microsoft.com/office/drawing/2014/main" id="{AB0FDEA5-70E7-7184-5B1D-1AA011187296}"/>
                    </a:ext>
                  </a:extLst>
                </p:cNvPr>
                <p:cNvSpPr/>
                <p:nvPr/>
              </p:nvSpPr>
              <p:spPr>
                <a:xfrm>
                  <a:off x="339749" y="1837524"/>
                  <a:ext cx="4607508" cy="4012706"/>
                </a:xfrm>
                <a:prstGeom prst="rect">
                  <a:avLst/>
                </a:prstGeom>
                <a:ln w="3175">
                  <a:solidFill>
                    <a:schemeClr val="tx2">
                      <a:lumMod val="90000"/>
                      <a:lumOff val="10000"/>
                    </a:schemeClr>
                  </a:solidFill>
                </a:ln>
                <a:effectLst>
                  <a:outerShdw blurRad="127000" dist="76200" dir="5400000" algn="ctr" rotWithShape="0">
                    <a:srgbClr val="000000"/>
                  </a:outerShdw>
                  <a:reflection blurRad="762000" stA="99000" endPos="0" dist="50800" dir="5400000" sy="-100000" algn="bl" rotWithShape="0"/>
                </a:effectLst>
              </p:spPr>
              <p:style>
                <a:lnRef idx="2">
                  <a:schemeClr val="dk1"/>
                </a:lnRef>
                <a:fillRef idx="1">
                  <a:schemeClr val="lt1"/>
                </a:fillRef>
                <a:effectRef idx="0">
                  <a:schemeClr val="dk1"/>
                </a:effectRef>
                <a:fontRef idx="minor">
                  <a:schemeClr val="dk1"/>
                </a:fontRef>
              </p:style>
              <p:txBody>
                <a:bodyPr rtlCol="0" anchor="ctr"/>
                <a:lstStyle/>
                <a:p>
                  <a:endParaRPr lang="en-IN" dirty="0"/>
                </a:p>
              </p:txBody>
            </p:sp>
            <p:sp>
              <p:nvSpPr>
                <p:cNvPr id="7" name="Rectangle 6">
                  <a:extLst>
                    <a:ext uri="{FF2B5EF4-FFF2-40B4-BE49-F238E27FC236}">
                      <a16:creationId xmlns:a16="http://schemas.microsoft.com/office/drawing/2014/main" id="{64EB85A5-9B7C-95C0-D661-416D7D729FF4}"/>
                    </a:ext>
                  </a:extLst>
                </p:cNvPr>
                <p:cNvSpPr/>
                <p:nvPr/>
              </p:nvSpPr>
              <p:spPr>
                <a:xfrm>
                  <a:off x="339749" y="1839662"/>
                  <a:ext cx="4607510" cy="442239"/>
                </a:xfrm>
                <a:prstGeom prst="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solidFill>
                    <a:schemeClr val="tx2">
                      <a:lumMod val="90000"/>
                      <a:lumOff val="10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dirty="0"/>
                </a:p>
              </p:txBody>
            </p:sp>
            <p:sp>
              <p:nvSpPr>
                <p:cNvPr id="8" name="TextBox 7">
                  <a:extLst>
                    <a:ext uri="{FF2B5EF4-FFF2-40B4-BE49-F238E27FC236}">
                      <a16:creationId xmlns:a16="http://schemas.microsoft.com/office/drawing/2014/main" id="{1388315E-2754-7A2F-4C66-9F02144EE6DE}"/>
                    </a:ext>
                  </a:extLst>
                </p:cNvPr>
                <p:cNvSpPr txBox="1"/>
                <p:nvPr/>
              </p:nvSpPr>
              <p:spPr>
                <a:xfrm>
                  <a:off x="450834" y="1812376"/>
                  <a:ext cx="4234648" cy="571448"/>
                </a:xfrm>
                <a:prstGeom prst="rect">
                  <a:avLst/>
                </a:prstGeom>
                <a:noFill/>
                <a:ln>
                  <a:noFill/>
                </a:ln>
              </p:spPr>
              <p:txBody>
                <a:bodyPr wrap="square" rtlCol="0">
                  <a:spAutoFit/>
                </a:bodyPr>
                <a:lstStyle/>
                <a:p>
                  <a:pPr algn="ctr"/>
                  <a:r>
                    <a:rPr lang="en-IN" sz="1600" b="1" dirty="0">
                      <a:solidFill>
                        <a:schemeClr val="bg1"/>
                      </a:solidFill>
                    </a:rPr>
                    <a:t>Engineering</a:t>
                  </a:r>
                  <a:endParaRPr lang="en-IN" sz="1600" b="1" dirty="0">
                    <a:solidFill>
                      <a:schemeClr val="bg1"/>
                    </a:solidFill>
                    <a:latin typeface="Adobe Gothic Std B" panose="020B0800000000000000" pitchFamily="34" charset="-128"/>
                    <a:ea typeface="Adobe Gothic Std B" panose="020B0800000000000000" pitchFamily="34" charset="-128"/>
                  </a:endParaRPr>
                </a:p>
              </p:txBody>
            </p:sp>
          </p:grpSp>
          <p:sp>
            <p:nvSpPr>
              <p:cNvPr id="4" name="TextBox 3">
                <a:extLst>
                  <a:ext uri="{FF2B5EF4-FFF2-40B4-BE49-F238E27FC236}">
                    <a16:creationId xmlns:a16="http://schemas.microsoft.com/office/drawing/2014/main" id="{732755E0-22A0-FAF7-C16D-A7F2EA7D7904}"/>
                  </a:ext>
                </a:extLst>
              </p:cNvPr>
              <p:cNvSpPr txBox="1"/>
              <p:nvPr/>
            </p:nvSpPr>
            <p:spPr>
              <a:xfrm>
                <a:off x="543581" y="1853959"/>
                <a:ext cx="4070566" cy="368193"/>
              </a:xfrm>
              <a:prstGeom prst="rect">
                <a:avLst/>
              </a:prstGeom>
              <a:noFill/>
            </p:spPr>
            <p:txBody>
              <a:bodyPr wrap="square">
                <a:spAutoFit/>
              </a:bodyPr>
              <a:lstStyle/>
              <a:p>
                <a:pPr algn="just">
                  <a:lnSpc>
                    <a:spcPct val="150000"/>
                  </a:lnSpc>
                </a:pPr>
                <a:endParaRPr lang="en-IN" dirty="0"/>
              </a:p>
            </p:txBody>
          </p:sp>
        </p:grpSp>
        <p:pic>
          <p:nvPicPr>
            <p:cNvPr id="12" name="Picture 11">
              <a:extLst>
                <a:ext uri="{FF2B5EF4-FFF2-40B4-BE49-F238E27FC236}">
                  <a16:creationId xmlns:a16="http://schemas.microsoft.com/office/drawing/2014/main" id="{64C69E3F-E836-91FE-CFD8-6D377CCD397F}"/>
                </a:ext>
              </a:extLst>
            </p:cNvPr>
            <p:cNvPicPr>
              <a:picLocks noChangeAspect="1"/>
            </p:cNvPicPr>
            <p:nvPr/>
          </p:nvPicPr>
          <p:blipFill>
            <a:blip r:embed="rId2"/>
            <a:stretch>
              <a:fillRect/>
            </a:stretch>
          </p:blipFill>
          <p:spPr>
            <a:xfrm>
              <a:off x="3523438" y="5159872"/>
              <a:ext cx="2051447" cy="1148812"/>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grpSp>
      <p:sp>
        <p:nvSpPr>
          <p:cNvPr id="15" name="TextBox 14">
            <a:extLst>
              <a:ext uri="{FF2B5EF4-FFF2-40B4-BE49-F238E27FC236}">
                <a16:creationId xmlns:a16="http://schemas.microsoft.com/office/drawing/2014/main" id="{CD4E370B-27EA-D170-083A-12D6C0EDBEC1}"/>
              </a:ext>
            </a:extLst>
          </p:cNvPr>
          <p:cNvSpPr txBox="1"/>
          <p:nvPr/>
        </p:nvSpPr>
        <p:spPr>
          <a:xfrm>
            <a:off x="486818" y="661106"/>
            <a:ext cx="2664690" cy="1600438"/>
          </a:xfrm>
          <a:prstGeom prst="rect">
            <a:avLst/>
          </a:prstGeom>
          <a:noFill/>
        </p:spPr>
        <p:txBody>
          <a:bodyPr wrap="square">
            <a:spAutoFit/>
          </a:bodyPr>
          <a:lstStyle/>
          <a:p>
            <a:pPr algn="ctr"/>
            <a:r>
              <a:rPr lang="en-IN" sz="1400" dirty="0"/>
              <a:t>Investments in the Engineering sector have been substantial in </a:t>
            </a:r>
            <a:r>
              <a:rPr lang="en-IN" sz="1400" dirty="0" err="1"/>
              <a:t>Rangareddy</a:t>
            </a:r>
            <a:r>
              <a:rPr lang="en-IN" sz="1400" dirty="0"/>
              <a:t>, </a:t>
            </a:r>
            <a:r>
              <a:rPr lang="en-IN" sz="1400" dirty="0" err="1"/>
              <a:t>Medchal</a:t>
            </a:r>
            <a:r>
              <a:rPr lang="en-IN" sz="1400" dirty="0"/>
              <a:t> </a:t>
            </a:r>
            <a:r>
              <a:rPr lang="en-IN" sz="1400" dirty="0" err="1"/>
              <a:t>Malkajgiri</a:t>
            </a:r>
            <a:r>
              <a:rPr lang="en-IN" sz="1400" dirty="0"/>
              <a:t>, Medak, and </a:t>
            </a:r>
            <a:r>
              <a:rPr lang="en-IN" sz="1400" dirty="0" err="1"/>
              <a:t>Mahabubnagar</a:t>
            </a:r>
            <a:r>
              <a:rPr lang="en-IN" sz="1400" dirty="0"/>
              <a:t> districts, reflecting a strong focus on infrastructure and technological advancements.</a:t>
            </a:r>
          </a:p>
        </p:txBody>
      </p:sp>
      <p:grpSp>
        <p:nvGrpSpPr>
          <p:cNvPr id="24" name="Group 23">
            <a:extLst>
              <a:ext uri="{FF2B5EF4-FFF2-40B4-BE49-F238E27FC236}">
                <a16:creationId xmlns:a16="http://schemas.microsoft.com/office/drawing/2014/main" id="{3B2292B4-CAC0-91A7-0800-3570172F83E2}"/>
              </a:ext>
            </a:extLst>
          </p:cNvPr>
          <p:cNvGrpSpPr/>
          <p:nvPr/>
        </p:nvGrpSpPr>
        <p:grpSpPr>
          <a:xfrm>
            <a:off x="4245896" y="289845"/>
            <a:ext cx="2848942" cy="2736000"/>
            <a:chOff x="2189782" y="879282"/>
            <a:chExt cx="4878306" cy="5429402"/>
          </a:xfrm>
        </p:grpSpPr>
        <p:grpSp>
          <p:nvGrpSpPr>
            <p:cNvPr id="25" name="Group 24">
              <a:extLst>
                <a:ext uri="{FF2B5EF4-FFF2-40B4-BE49-F238E27FC236}">
                  <a16:creationId xmlns:a16="http://schemas.microsoft.com/office/drawing/2014/main" id="{0933B633-75EB-FA46-3CBD-F7B57AD278C8}"/>
                </a:ext>
              </a:extLst>
            </p:cNvPr>
            <p:cNvGrpSpPr/>
            <p:nvPr/>
          </p:nvGrpSpPr>
          <p:grpSpPr>
            <a:xfrm>
              <a:off x="2189782" y="879282"/>
              <a:ext cx="4878306" cy="4771202"/>
              <a:chOff x="438656" y="1376030"/>
              <a:chExt cx="4352029" cy="3843628"/>
            </a:xfrm>
          </p:grpSpPr>
          <p:grpSp>
            <p:nvGrpSpPr>
              <p:cNvPr id="27" name="Group 26">
                <a:extLst>
                  <a:ext uri="{FF2B5EF4-FFF2-40B4-BE49-F238E27FC236}">
                    <a16:creationId xmlns:a16="http://schemas.microsoft.com/office/drawing/2014/main" id="{4CB7C438-FBEE-97A5-56E2-EAA99C5CD36E}"/>
                  </a:ext>
                </a:extLst>
              </p:cNvPr>
              <p:cNvGrpSpPr/>
              <p:nvPr/>
            </p:nvGrpSpPr>
            <p:grpSpPr>
              <a:xfrm>
                <a:off x="438656" y="1376030"/>
                <a:ext cx="4352029" cy="3843628"/>
                <a:chOff x="339749" y="1812376"/>
                <a:chExt cx="4607510" cy="4037854"/>
              </a:xfrm>
              <a:effectLst>
                <a:glow rad="228600">
                  <a:schemeClr val="accent3">
                    <a:satMod val="175000"/>
                    <a:alpha val="40000"/>
                  </a:schemeClr>
                </a:glow>
                <a:outerShdw blurRad="50800" dist="50800" dir="5400000" algn="ctr" rotWithShape="0">
                  <a:srgbClr val="000000">
                    <a:alpha val="0"/>
                  </a:srgbClr>
                </a:outerShdw>
              </a:effectLst>
            </p:grpSpPr>
            <p:sp>
              <p:nvSpPr>
                <p:cNvPr id="29" name="Rectangle 28">
                  <a:extLst>
                    <a:ext uri="{FF2B5EF4-FFF2-40B4-BE49-F238E27FC236}">
                      <a16:creationId xmlns:a16="http://schemas.microsoft.com/office/drawing/2014/main" id="{685C429D-8C5F-10E7-2AF2-6F0F612F703A}"/>
                    </a:ext>
                  </a:extLst>
                </p:cNvPr>
                <p:cNvSpPr/>
                <p:nvPr/>
              </p:nvSpPr>
              <p:spPr>
                <a:xfrm>
                  <a:off x="339749" y="1837524"/>
                  <a:ext cx="4607508" cy="4012706"/>
                </a:xfrm>
                <a:prstGeom prst="rect">
                  <a:avLst/>
                </a:prstGeom>
                <a:ln w="3175">
                  <a:solidFill>
                    <a:schemeClr val="tx2">
                      <a:lumMod val="90000"/>
                      <a:lumOff val="10000"/>
                    </a:schemeClr>
                  </a:solidFill>
                </a:ln>
                <a:effectLst>
                  <a:outerShdw blurRad="127000" dist="76200" dir="5400000" algn="ctr" rotWithShape="0">
                    <a:srgbClr val="000000"/>
                  </a:outerShdw>
                  <a:reflection blurRad="762000" stA="99000" endPos="0" dist="50800" dir="5400000" sy="-100000" algn="bl" rotWithShape="0"/>
                </a:effectLst>
              </p:spPr>
              <p:style>
                <a:lnRef idx="2">
                  <a:schemeClr val="dk1"/>
                </a:lnRef>
                <a:fillRef idx="1">
                  <a:schemeClr val="lt1"/>
                </a:fillRef>
                <a:effectRef idx="0">
                  <a:schemeClr val="dk1"/>
                </a:effectRef>
                <a:fontRef idx="minor">
                  <a:schemeClr val="dk1"/>
                </a:fontRef>
              </p:style>
              <p:txBody>
                <a:bodyPr rtlCol="0" anchor="ctr"/>
                <a:lstStyle/>
                <a:p>
                  <a:endParaRPr lang="en-IN" dirty="0"/>
                </a:p>
              </p:txBody>
            </p:sp>
            <p:sp>
              <p:nvSpPr>
                <p:cNvPr id="30" name="Rectangle 29">
                  <a:extLst>
                    <a:ext uri="{FF2B5EF4-FFF2-40B4-BE49-F238E27FC236}">
                      <a16:creationId xmlns:a16="http://schemas.microsoft.com/office/drawing/2014/main" id="{A218D4A9-0A1F-0418-BCEA-B1F882F320EE}"/>
                    </a:ext>
                  </a:extLst>
                </p:cNvPr>
                <p:cNvSpPr/>
                <p:nvPr/>
              </p:nvSpPr>
              <p:spPr>
                <a:xfrm>
                  <a:off x="339749" y="1839662"/>
                  <a:ext cx="4607510" cy="442239"/>
                </a:xfrm>
                <a:prstGeom prst="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solidFill>
                    <a:schemeClr val="tx2">
                      <a:lumMod val="90000"/>
                      <a:lumOff val="10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dirty="0"/>
                </a:p>
              </p:txBody>
            </p:sp>
            <p:sp>
              <p:nvSpPr>
                <p:cNvPr id="31" name="TextBox 30">
                  <a:extLst>
                    <a:ext uri="{FF2B5EF4-FFF2-40B4-BE49-F238E27FC236}">
                      <a16:creationId xmlns:a16="http://schemas.microsoft.com/office/drawing/2014/main" id="{380CE8B3-918B-A493-FC60-6854794AB73B}"/>
                    </a:ext>
                  </a:extLst>
                </p:cNvPr>
                <p:cNvSpPr txBox="1"/>
                <p:nvPr/>
              </p:nvSpPr>
              <p:spPr>
                <a:xfrm>
                  <a:off x="450834" y="1812376"/>
                  <a:ext cx="4234648" cy="571448"/>
                </a:xfrm>
                <a:prstGeom prst="rect">
                  <a:avLst/>
                </a:prstGeom>
                <a:noFill/>
                <a:ln>
                  <a:noFill/>
                </a:ln>
              </p:spPr>
              <p:txBody>
                <a:bodyPr wrap="square" rtlCol="0">
                  <a:spAutoFit/>
                </a:bodyPr>
                <a:lstStyle/>
                <a:p>
                  <a:pPr algn="ctr"/>
                  <a:endParaRPr lang="en-IN" sz="1600" b="1" dirty="0">
                    <a:solidFill>
                      <a:schemeClr val="bg1"/>
                    </a:solidFill>
                    <a:latin typeface="Adobe Gothic Std B" panose="020B0800000000000000" pitchFamily="34" charset="-128"/>
                    <a:ea typeface="Adobe Gothic Std B" panose="020B0800000000000000" pitchFamily="34" charset="-128"/>
                  </a:endParaRPr>
                </a:p>
              </p:txBody>
            </p:sp>
          </p:grpSp>
          <p:sp>
            <p:nvSpPr>
              <p:cNvPr id="28" name="TextBox 27">
                <a:extLst>
                  <a:ext uri="{FF2B5EF4-FFF2-40B4-BE49-F238E27FC236}">
                    <a16:creationId xmlns:a16="http://schemas.microsoft.com/office/drawing/2014/main" id="{1C98D20F-562A-AF7B-420E-F1FE35AC0B32}"/>
                  </a:ext>
                </a:extLst>
              </p:cNvPr>
              <p:cNvSpPr txBox="1"/>
              <p:nvPr/>
            </p:nvSpPr>
            <p:spPr>
              <a:xfrm>
                <a:off x="543581" y="1853959"/>
                <a:ext cx="4070566" cy="368193"/>
              </a:xfrm>
              <a:prstGeom prst="rect">
                <a:avLst/>
              </a:prstGeom>
              <a:noFill/>
            </p:spPr>
            <p:txBody>
              <a:bodyPr wrap="square">
                <a:spAutoFit/>
              </a:bodyPr>
              <a:lstStyle/>
              <a:p>
                <a:pPr algn="just">
                  <a:lnSpc>
                    <a:spcPct val="150000"/>
                  </a:lnSpc>
                </a:pPr>
                <a:endParaRPr lang="en-IN" dirty="0"/>
              </a:p>
            </p:txBody>
          </p:sp>
        </p:grpSp>
        <p:pic>
          <p:nvPicPr>
            <p:cNvPr id="26" name="Picture 25">
              <a:extLst>
                <a:ext uri="{FF2B5EF4-FFF2-40B4-BE49-F238E27FC236}">
                  <a16:creationId xmlns:a16="http://schemas.microsoft.com/office/drawing/2014/main" id="{A6157923-AEC6-D2FE-0918-6CEAD6AFCAD9}"/>
                </a:ext>
              </a:extLst>
            </p:cNvPr>
            <p:cNvPicPr>
              <a:picLocks noChangeAspect="1"/>
            </p:cNvPicPr>
            <p:nvPr/>
          </p:nvPicPr>
          <p:blipFill>
            <a:blip r:embed="rId3"/>
            <a:srcRect t="8843" b="8843"/>
            <a:stretch/>
          </p:blipFill>
          <p:spPr>
            <a:xfrm>
              <a:off x="3523438" y="5159871"/>
              <a:ext cx="2051447" cy="114881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grpSp>
      <p:grpSp>
        <p:nvGrpSpPr>
          <p:cNvPr id="32" name="Group 31">
            <a:extLst>
              <a:ext uri="{FF2B5EF4-FFF2-40B4-BE49-F238E27FC236}">
                <a16:creationId xmlns:a16="http://schemas.microsoft.com/office/drawing/2014/main" id="{F3B49CDB-F6DC-B5C9-C817-6745C11B1509}"/>
              </a:ext>
            </a:extLst>
          </p:cNvPr>
          <p:cNvGrpSpPr/>
          <p:nvPr/>
        </p:nvGrpSpPr>
        <p:grpSpPr>
          <a:xfrm>
            <a:off x="6222804" y="3251130"/>
            <a:ext cx="3312000" cy="3108425"/>
            <a:chOff x="2189782" y="911524"/>
            <a:chExt cx="4878306" cy="5717104"/>
          </a:xfrm>
        </p:grpSpPr>
        <p:grpSp>
          <p:nvGrpSpPr>
            <p:cNvPr id="33" name="Group 32">
              <a:extLst>
                <a:ext uri="{FF2B5EF4-FFF2-40B4-BE49-F238E27FC236}">
                  <a16:creationId xmlns:a16="http://schemas.microsoft.com/office/drawing/2014/main" id="{DACD35B8-4652-329E-A832-9A2CBA43E901}"/>
                </a:ext>
              </a:extLst>
            </p:cNvPr>
            <p:cNvGrpSpPr/>
            <p:nvPr/>
          </p:nvGrpSpPr>
          <p:grpSpPr>
            <a:xfrm>
              <a:off x="2189782" y="911524"/>
              <a:ext cx="4878306" cy="5285581"/>
              <a:chOff x="438656" y="1402004"/>
              <a:chExt cx="4352029" cy="4258006"/>
            </a:xfrm>
          </p:grpSpPr>
          <p:grpSp>
            <p:nvGrpSpPr>
              <p:cNvPr id="35" name="Group 34">
                <a:extLst>
                  <a:ext uri="{FF2B5EF4-FFF2-40B4-BE49-F238E27FC236}">
                    <a16:creationId xmlns:a16="http://schemas.microsoft.com/office/drawing/2014/main" id="{9F600113-A1A0-B826-25A1-1372A08BCDCB}"/>
                  </a:ext>
                </a:extLst>
              </p:cNvPr>
              <p:cNvGrpSpPr/>
              <p:nvPr/>
            </p:nvGrpSpPr>
            <p:grpSpPr>
              <a:xfrm>
                <a:off x="438656" y="1402004"/>
                <a:ext cx="4352029" cy="4258006"/>
                <a:chOff x="339749" y="1839662"/>
                <a:chExt cx="4607510" cy="4473171"/>
              </a:xfrm>
              <a:effectLst>
                <a:glow rad="228600">
                  <a:schemeClr val="accent3">
                    <a:satMod val="175000"/>
                    <a:alpha val="40000"/>
                  </a:schemeClr>
                </a:glow>
                <a:outerShdw blurRad="50800" dist="50800" dir="5400000" algn="ctr" rotWithShape="0">
                  <a:srgbClr val="000000">
                    <a:alpha val="0"/>
                  </a:srgbClr>
                </a:outerShdw>
              </a:effectLst>
            </p:grpSpPr>
            <p:sp>
              <p:nvSpPr>
                <p:cNvPr id="37" name="Rectangle 36">
                  <a:extLst>
                    <a:ext uri="{FF2B5EF4-FFF2-40B4-BE49-F238E27FC236}">
                      <a16:creationId xmlns:a16="http://schemas.microsoft.com/office/drawing/2014/main" id="{D5D7C683-849C-3A78-A281-8AFEA29E23DC}"/>
                    </a:ext>
                  </a:extLst>
                </p:cNvPr>
                <p:cNvSpPr/>
                <p:nvPr/>
              </p:nvSpPr>
              <p:spPr>
                <a:xfrm>
                  <a:off x="339750" y="2300127"/>
                  <a:ext cx="4607509" cy="4012706"/>
                </a:xfrm>
                <a:prstGeom prst="rect">
                  <a:avLst/>
                </a:prstGeom>
                <a:ln w="3175">
                  <a:solidFill>
                    <a:schemeClr val="tx2">
                      <a:lumMod val="90000"/>
                      <a:lumOff val="10000"/>
                    </a:schemeClr>
                  </a:solidFill>
                </a:ln>
                <a:effectLst>
                  <a:outerShdw blurRad="127000" dist="76200" dir="5400000" algn="ctr" rotWithShape="0">
                    <a:srgbClr val="000000"/>
                  </a:outerShdw>
                  <a:reflection blurRad="762000" stA="99000" endPos="0" dist="50800" dir="5400000" sy="-100000" algn="bl" rotWithShape="0"/>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solidFill>
                        <a:schemeClr val="tx1"/>
                      </a:solidFill>
                      <a:latin typeface="Google Sans"/>
                    </a:rPr>
                    <a:t>D</a:t>
                  </a:r>
                  <a:r>
                    <a:rPr lang="en-US" sz="1400" b="0" i="0" dirty="0">
                      <a:solidFill>
                        <a:schemeClr val="tx1"/>
                      </a:solidFill>
                      <a:effectLst/>
                      <a:latin typeface="Google Sans"/>
                    </a:rPr>
                    <a:t>istricts that have seen significant R&amp;D investments include Hyderabad, </a:t>
                  </a:r>
                  <a:r>
                    <a:rPr lang="en-US" sz="1400" b="0" i="0" dirty="0" err="1">
                      <a:solidFill>
                        <a:schemeClr val="tx1"/>
                      </a:solidFill>
                      <a:effectLst/>
                      <a:latin typeface="Google Sans"/>
                    </a:rPr>
                    <a:t>Rangareddy</a:t>
                  </a:r>
                  <a:r>
                    <a:rPr lang="en-US" sz="1400" dirty="0">
                      <a:solidFill>
                        <a:schemeClr val="tx1"/>
                      </a:solidFill>
                      <a:latin typeface="Google Sans"/>
                    </a:rPr>
                    <a:t> and </a:t>
                  </a:r>
                  <a:r>
                    <a:rPr lang="en-US" sz="1400" dirty="0" err="1">
                      <a:solidFill>
                        <a:schemeClr val="tx1"/>
                      </a:solidFill>
                      <a:latin typeface="Google Sans"/>
                    </a:rPr>
                    <a:t>Sangareddy</a:t>
                  </a:r>
                  <a:r>
                    <a:rPr lang="en-US" sz="1400" dirty="0">
                      <a:solidFill>
                        <a:schemeClr val="tx1"/>
                      </a:solidFill>
                      <a:latin typeface="Google Sans"/>
                    </a:rPr>
                    <a:t>. The R&amp;D investments led to the development of new products and technologies, and have also helped to create jobs and boost the state's economy.</a:t>
                  </a:r>
                  <a:endParaRPr lang="en-IN" sz="1400" dirty="0">
                    <a:solidFill>
                      <a:schemeClr val="tx1"/>
                    </a:solidFill>
                  </a:endParaRPr>
                </a:p>
              </p:txBody>
            </p:sp>
            <p:sp>
              <p:nvSpPr>
                <p:cNvPr id="38" name="Rectangle 37">
                  <a:extLst>
                    <a:ext uri="{FF2B5EF4-FFF2-40B4-BE49-F238E27FC236}">
                      <a16:creationId xmlns:a16="http://schemas.microsoft.com/office/drawing/2014/main" id="{4EA3F977-F0ED-F4E6-1F6D-C2EBBA4336CD}"/>
                    </a:ext>
                  </a:extLst>
                </p:cNvPr>
                <p:cNvSpPr/>
                <p:nvPr/>
              </p:nvSpPr>
              <p:spPr>
                <a:xfrm>
                  <a:off x="339749" y="1839662"/>
                  <a:ext cx="4607510" cy="972236"/>
                </a:xfrm>
                <a:prstGeom prst="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solidFill>
                    <a:schemeClr val="tx2">
                      <a:lumMod val="90000"/>
                      <a:lumOff val="10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dirty="0"/>
                </a:p>
              </p:txBody>
            </p:sp>
            <p:sp>
              <p:nvSpPr>
                <p:cNvPr id="39" name="TextBox 38">
                  <a:extLst>
                    <a:ext uri="{FF2B5EF4-FFF2-40B4-BE49-F238E27FC236}">
                      <a16:creationId xmlns:a16="http://schemas.microsoft.com/office/drawing/2014/main" id="{734CC28E-8602-8FAB-A541-85736FFCC406}"/>
                    </a:ext>
                  </a:extLst>
                </p:cNvPr>
                <p:cNvSpPr txBox="1"/>
                <p:nvPr/>
              </p:nvSpPr>
              <p:spPr>
                <a:xfrm>
                  <a:off x="450833" y="2104539"/>
                  <a:ext cx="4234648" cy="526971"/>
                </a:xfrm>
                <a:prstGeom prst="rect">
                  <a:avLst/>
                </a:prstGeom>
                <a:noFill/>
                <a:ln>
                  <a:noFill/>
                </a:ln>
              </p:spPr>
              <p:txBody>
                <a:bodyPr wrap="square" rtlCol="0">
                  <a:spAutoFit/>
                </a:bodyPr>
                <a:lstStyle/>
                <a:p>
                  <a:pPr algn="ctr"/>
                  <a:r>
                    <a:rPr lang="en-US" sz="1600" b="1" dirty="0">
                      <a:solidFill>
                        <a:schemeClr val="bg1"/>
                      </a:solidFill>
                      <a:latin typeface="Adobe Gothic Std B" panose="020B0800000000000000" pitchFamily="34" charset="-128"/>
                      <a:ea typeface="Adobe Gothic Std B" panose="020B0800000000000000" pitchFamily="34" charset="-128"/>
                    </a:rPr>
                    <a:t>R</a:t>
                  </a:r>
                  <a:r>
                    <a:rPr lang="en-IN" sz="1600" b="1" dirty="0">
                      <a:solidFill>
                        <a:schemeClr val="bg1"/>
                      </a:solidFill>
                      <a:latin typeface="Adobe Gothic Std B" panose="020B0800000000000000" pitchFamily="34" charset="-128"/>
                      <a:ea typeface="Adobe Gothic Std B" panose="020B0800000000000000" pitchFamily="34" charset="-128"/>
                    </a:rPr>
                    <a:t> &amp; D</a:t>
                  </a:r>
                </a:p>
              </p:txBody>
            </p:sp>
          </p:grpSp>
          <p:sp>
            <p:nvSpPr>
              <p:cNvPr id="36" name="TextBox 35">
                <a:extLst>
                  <a:ext uri="{FF2B5EF4-FFF2-40B4-BE49-F238E27FC236}">
                    <a16:creationId xmlns:a16="http://schemas.microsoft.com/office/drawing/2014/main" id="{0756796A-A2BD-546F-A03B-12F61327AB9C}"/>
                  </a:ext>
                </a:extLst>
              </p:cNvPr>
              <p:cNvSpPr txBox="1"/>
              <p:nvPr/>
            </p:nvSpPr>
            <p:spPr>
              <a:xfrm>
                <a:off x="543581" y="1853959"/>
                <a:ext cx="4070566" cy="368193"/>
              </a:xfrm>
              <a:prstGeom prst="rect">
                <a:avLst/>
              </a:prstGeom>
              <a:noFill/>
            </p:spPr>
            <p:txBody>
              <a:bodyPr wrap="square">
                <a:spAutoFit/>
              </a:bodyPr>
              <a:lstStyle/>
              <a:p>
                <a:pPr algn="just">
                  <a:lnSpc>
                    <a:spcPct val="150000"/>
                  </a:lnSpc>
                </a:pPr>
                <a:endParaRPr lang="en-IN" dirty="0"/>
              </a:p>
            </p:txBody>
          </p:sp>
        </p:grpSp>
        <p:pic>
          <p:nvPicPr>
            <p:cNvPr id="34" name="Picture 33">
              <a:extLst>
                <a:ext uri="{FF2B5EF4-FFF2-40B4-BE49-F238E27FC236}">
                  <a16:creationId xmlns:a16="http://schemas.microsoft.com/office/drawing/2014/main" id="{BBBCF1BF-8825-F117-087F-89E03BB7522A}"/>
                </a:ext>
              </a:extLst>
            </p:cNvPr>
            <p:cNvPicPr>
              <a:picLocks noChangeAspect="1"/>
            </p:cNvPicPr>
            <p:nvPr/>
          </p:nvPicPr>
          <p:blipFill>
            <a:blip r:embed="rId2"/>
            <a:stretch>
              <a:fillRect/>
            </a:stretch>
          </p:blipFill>
          <p:spPr>
            <a:xfrm>
              <a:off x="3568195" y="5529948"/>
              <a:ext cx="1961927" cy="109868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grpSp>
      <p:grpSp>
        <p:nvGrpSpPr>
          <p:cNvPr id="40" name="Group 39">
            <a:extLst>
              <a:ext uri="{FF2B5EF4-FFF2-40B4-BE49-F238E27FC236}">
                <a16:creationId xmlns:a16="http://schemas.microsoft.com/office/drawing/2014/main" id="{55C39438-0168-E74D-C364-CAA8A6011247}"/>
              </a:ext>
            </a:extLst>
          </p:cNvPr>
          <p:cNvGrpSpPr/>
          <p:nvPr/>
        </p:nvGrpSpPr>
        <p:grpSpPr>
          <a:xfrm>
            <a:off x="8190276" y="386647"/>
            <a:ext cx="2848942" cy="2722235"/>
            <a:chOff x="2189782" y="879282"/>
            <a:chExt cx="4878306" cy="5429402"/>
          </a:xfrm>
        </p:grpSpPr>
        <p:grpSp>
          <p:nvGrpSpPr>
            <p:cNvPr id="41" name="Group 40">
              <a:extLst>
                <a:ext uri="{FF2B5EF4-FFF2-40B4-BE49-F238E27FC236}">
                  <a16:creationId xmlns:a16="http://schemas.microsoft.com/office/drawing/2014/main" id="{59CBF06B-7B9F-F1CC-EFA9-4BF46765B1D4}"/>
                </a:ext>
              </a:extLst>
            </p:cNvPr>
            <p:cNvGrpSpPr/>
            <p:nvPr/>
          </p:nvGrpSpPr>
          <p:grpSpPr>
            <a:xfrm>
              <a:off x="2189782" y="879282"/>
              <a:ext cx="4878306" cy="4771202"/>
              <a:chOff x="438656" y="1376030"/>
              <a:chExt cx="4352029" cy="3843628"/>
            </a:xfrm>
          </p:grpSpPr>
          <p:grpSp>
            <p:nvGrpSpPr>
              <p:cNvPr id="43" name="Group 42">
                <a:extLst>
                  <a:ext uri="{FF2B5EF4-FFF2-40B4-BE49-F238E27FC236}">
                    <a16:creationId xmlns:a16="http://schemas.microsoft.com/office/drawing/2014/main" id="{FF0F93E3-459E-DFCE-1C47-199899834954}"/>
                  </a:ext>
                </a:extLst>
              </p:cNvPr>
              <p:cNvGrpSpPr/>
              <p:nvPr/>
            </p:nvGrpSpPr>
            <p:grpSpPr>
              <a:xfrm>
                <a:off x="438656" y="1376030"/>
                <a:ext cx="4352029" cy="3843628"/>
                <a:chOff x="339749" y="1812376"/>
                <a:chExt cx="4607510" cy="4037854"/>
              </a:xfrm>
              <a:effectLst>
                <a:glow rad="228600">
                  <a:schemeClr val="accent3">
                    <a:satMod val="175000"/>
                    <a:alpha val="40000"/>
                  </a:schemeClr>
                </a:glow>
                <a:outerShdw blurRad="50800" dist="50800" dir="5400000" algn="ctr" rotWithShape="0">
                  <a:srgbClr val="000000">
                    <a:alpha val="0"/>
                  </a:srgbClr>
                </a:outerShdw>
              </a:effectLst>
            </p:grpSpPr>
            <p:sp>
              <p:nvSpPr>
                <p:cNvPr id="45" name="Rectangle 44">
                  <a:extLst>
                    <a:ext uri="{FF2B5EF4-FFF2-40B4-BE49-F238E27FC236}">
                      <a16:creationId xmlns:a16="http://schemas.microsoft.com/office/drawing/2014/main" id="{AFABF7AB-C750-07AE-57EA-C1E9A39C93E8}"/>
                    </a:ext>
                  </a:extLst>
                </p:cNvPr>
                <p:cNvSpPr/>
                <p:nvPr/>
              </p:nvSpPr>
              <p:spPr>
                <a:xfrm>
                  <a:off x="339749" y="1837524"/>
                  <a:ext cx="4607508" cy="4012706"/>
                </a:xfrm>
                <a:prstGeom prst="rect">
                  <a:avLst/>
                </a:prstGeom>
                <a:ln w="3175">
                  <a:solidFill>
                    <a:schemeClr val="tx2">
                      <a:lumMod val="90000"/>
                      <a:lumOff val="10000"/>
                    </a:schemeClr>
                  </a:solidFill>
                </a:ln>
                <a:effectLst>
                  <a:outerShdw blurRad="127000" dist="76200" dir="5400000" algn="ctr" rotWithShape="0">
                    <a:srgbClr val="000000"/>
                  </a:outerShdw>
                  <a:reflection blurRad="762000" stA="99000" endPos="0" dist="50800" dir="5400000" sy="-100000" algn="bl" rotWithShape="0"/>
                </a:effectLst>
              </p:spPr>
              <p:style>
                <a:lnRef idx="2">
                  <a:schemeClr val="dk1"/>
                </a:lnRef>
                <a:fillRef idx="1">
                  <a:schemeClr val="lt1"/>
                </a:fillRef>
                <a:effectRef idx="0">
                  <a:schemeClr val="dk1"/>
                </a:effectRef>
                <a:fontRef idx="minor">
                  <a:schemeClr val="dk1"/>
                </a:fontRef>
              </p:style>
              <p:txBody>
                <a:bodyPr rtlCol="0" anchor="ctr"/>
                <a:lstStyle/>
                <a:p>
                  <a:endParaRPr lang="en-IN" dirty="0"/>
                </a:p>
              </p:txBody>
            </p:sp>
            <p:sp>
              <p:nvSpPr>
                <p:cNvPr id="46" name="Rectangle 45">
                  <a:extLst>
                    <a:ext uri="{FF2B5EF4-FFF2-40B4-BE49-F238E27FC236}">
                      <a16:creationId xmlns:a16="http://schemas.microsoft.com/office/drawing/2014/main" id="{8D2E02AF-FC6F-1040-8BD4-DDC78BCCE599}"/>
                    </a:ext>
                  </a:extLst>
                </p:cNvPr>
                <p:cNvSpPr/>
                <p:nvPr/>
              </p:nvSpPr>
              <p:spPr>
                <a:xfrm>
                  <a:off x="339749" y="1839662"/>
                  <a:ext cx="4607510" cy="442239"/>
                </a:xfrm>
                <a:prstGeom prst="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solidFill>
                    <a:schemeClr val="tx2">
                      <a:lumMod val="90000"/>
                      <a:lumOff val="10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dirty="0"/>
                </a:p>
              </p:txBody>
            </p:sp>
            <p:sp>
              <p:nvSpPr>
                <p:cNvPr id="47" name="TextBox 46">
                  <a:extLst>
                    <a:ext uri="{FF2B5EF4-FFF2-40B4-BE49-F238E27FC236}">
                      <a16:creationId xmlns:a16="http://schemas.microsoft.com/office/drawing/2014/main" id="{8CB14E52-823A-64D5-6DD0-8F53DA93E495}"/>
                    </a:ext>
                  </a:extLst>
                </p:cNvPr>
                <p:cNvSpPr txBox="1"/>
                <p:nvPr/>
              </p:nvSpPr>
              <p:spPr>
                <a:xfrm>
                  <a:off x="450834" y="1812376"/>
                  <a:ext cx="4234648" cy="571448"/>
                </a:xfrm>
                <a:prstGeom prst="rect">
                  <a:avLst/>
                </a:prstGeom>
                <a:noFill/>
                <a:ln>
                  <a:noFill/>
                </a:ln>
              </p:spPr>
              <p:txBody>
                <a:bodyPr wrap="square" rtlCol="0">
                  <a:spAutoFit/>
                </a:bodyPr>
                <a:lstStyle/>
                <a:p>
                  <a:pPr algn="ctr"/>
                  <a:r>
                    <a:rPr lang="en-US" sz="1600" b="1" dirty="0">
                      <a:solidFill>
                        <a:schemeClr val="bg1"/>
                      </a:solidFill>
                      <a:latin typeface="Adobe Gothic Std B" panose="020B0800000000000000" pitchFamily="34" charset="-128"/>
                      <a:ea typeface="Adobe Gothic Std B" panose="020B0800000000000000" pitchFamily="34" charset="-128"/>
                    </a:rPr>
                    <a:t>P</a:t>
                  </a:r>
                  <a:r>
                    <a:rPr lang="en-IN" sz="1600" b="1" dirty="0" err="1">
                      <a:solidFill>
                        <a:schemeClr val="bg1"/>
                      </a:solidFill>
                      <a:latin typeface="Adobe Gothic Std B" panose="020B0800000000000000" pitchFamily="34" charset="-128"/>
                      <a:ea typeface="Adobe Gothic Std B" panose="020B0800000000000000" pitchFamily="34" charset="-128"/>
                    </a:rPr>
                    <a:t>lastic</a:t>
                  </a:r>
                  <a:r>
                    <a:rPr lang="en-IN" sz="1600" b="1" dirty="0">
                      <a:solidFill>
                        <a:schemeClr val="bg1"/>
                      </a:solidFill>
                      <a:latin typeface="Adobe Gothic Std B" panose="020B0800000000000000" pitchFamily="34" charset="-128"/>
                      <a:ea typeface="Adobe Gothic Std B" panose="020B0800000000000000" pitchFamily="34" charset="-128"/>
                    </a:rPr>
                    <a:t> and Rubber</a:t>
                  </a:r>
                </a:p>
              </p:txBody>
            </p:sp>
          </p:grpSp>
          <p:sp>
            <p:nvSpPr>
              <p:cNvPr id="44" name="TextBox 43">
                <a:extLst>
                  <a:ext uri="{FF2B5EF4-FFF2-40B4-BE49-F238E27FC236}">
                    <a16:creationId xmlns:a16="http://schemas.microsoft.com/office/drawing/2014/main" id="{4C32FEC8-A26C-3D1C-1ADB-1E6E2E959958}"/>
                  </a:ext>
                </a:extLst>
              </p:cNvPr>
              <p:cNvSpPr txBox="1"/>
              <p:nvPr/>
            </p:nvSpPr>
            <p:spPr>
              <a:xfrm>
                <a:off x="543581" y="1853959"/>
                <a:ext cx="4070566" cy="368193"/>
              </a:xfrm>
              <a:prstGeom prst="rect">
                <a:avLst/>
              </a:prstGeom>
              <a:noFill/>
            </p:spPr>
            <p:txBody>
              <a:bodyPr wrap="square">
                <a:spAutoFit/>
              </a:bodyPr>
              <a:lstStyle/>
              <a:p>
                <a:pPr algn="just">
                  <a:lnSpc>
                    <a:spcPct val="150000"/>
                  </a:lnSpc>
                </a:pPr>
                <a:endParaRPr lang="en-IN" dirty="0"/>
              </a:p>
            </p:txBody>
          </p:sp>
        </p:grpSp>
        <p:pic>
          <p:nvPicPr>
            <p:cNvPr id="42" name="Picture 41">
              <a:extLst>
                <a:ext uri="{FF2B5EF4-FFF2-40B4-BE49-F238E27FC236}">
                  <a16:creationId xmlns:a16="http://schemas.microsoft.com/office/drawing/2014/main" id="{ECF167E5-3480-B2A6-9DEF-5B2C071A1DB0}"/>
                </a:ext>
              </a:extLst>
            </p:cNvPr>
            <p:cNvPicPr>
              <a:picLocks noChangeAspect="1"/>
            </p:cNvPicPr>
            <p:nvPr/>
          </p:nvPicPr>
          <p:blipFill>
            <a:blip r:embed="rId4"/>
            <a:srcRect t="17907" b="17907"/>
            <a:stretch/>
          </p:blipFill>
          <p:spPr>
            <a:xfrm>
              <a:off x="3523438" y="5159872"/>
              <a:ext cx="2051447" cy="1148812"/>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grpSp>
      <p:sp>
        <p:nvSpPr>
          <p:cNvPr id="9" name="TextBox 8">
            <a:extLst>
              <a:ext uri="{FF2B5EF4-FFF2-40B4-BE49-F238E27FC236}">
                <a16:creationId xmlns:a16="http://schemas.microsoft.com/office/drawing/2014/main" id="{FB881D58-2703-A109-00D2-C3BE5E3DB8B8}"/>
              </a:ext>
            </a:extLst>
          </p:cNvPr>
          <p:cNvSpPr txBox="1"/>
          <p:nvPr/>
        </p:nvSpPr>
        <p:spPr>
          <a:xfrm>
            <a:off x="4436618" y="303243"/>
            <a:ext cx="2848941" cy="307777"/>
          </a:xfrm>
          <a:prstGeom prst="rect">
            <a:avLst/>
          </a:prstGeom>
          <a:noFill/>
        </p:spPr>
        <p:txBody>
          <a:bodyPr wrap="square">
            <a:spAutoFit/>
          </a:bodyPr>
          <a:lstStyle/>
          <a:p>
            <a:r>
              <a:rPr lang="en-IN" sz="1400" b="1" dirty="0">
                <a:solidFill>
                  <a:schemeClr val="bg1"/>
                </a:solidFill>
              </a:rPr>
              <a:t>Pharmaceuticals and Chemicals </a:t>
            </a:r>
          </a:p>
        </p:txBody>
      </p:sp>
      <p:sp>
        <p:nvSpPr>
          <p:cNvPr id="11" name="TextBox 10">
            <a:extLst>
              <a:ext uri="{FF2B5EF4-FFF2-40B4-BE49-F238E27FC236}">
                <a16:creationId xmlns:a16="http://schemas.microsoft.com/office/drawing/2014/main" id="{712DC059-A006-AF16-CC78-9B865219927B}"/>
              </a:ext>
            </a:extLst>
          </p:cNvPr>
          <p:cNvSpPr txBox="1"/>
          <p:nvPr/>
        </p:nvSpPr>
        <p:spPr>
          <a:xfrm>
            <a:off x="4436618" y="607031"/>
            <a:ext cx="2554140" cy="1815882"/>
          </a:xfrm>
          <a:prstGeom prst="rect">
            <a:avLst/>
          </a:prstGeom>
          <a:noFill/>
        </p:spPr>
        <p:txBody>
          <a:bodyPr wrap="square">
            <a:spAutoFit/>
          </a:bodyPr>
          <a:lstStyle/>
          <a:p>
            <a:pPr algn="ctr"/>
            <a:r>
              <a:rPr lang="en-US" sz="1400" dirty="0"/>
              <a:t>It has received a lot of investment in the districts of </a:t>
            </a:r>
            <a:r>
              <a:rPr lang="en-US" sz="1400" dirty="0" err="1"/>
              <a:t>Rangareddy</a:t>
            </a:r>
            <a:r>
              <a:rPr lang="en-US" sz="1400" dirty="0"/>
              <a:t>, </a:t>
            </a:r>
            <a:r>
              <a:rPr lang="en-US" sz="1400" dirty="0" err="1"/>
              <a:t>Sangareddy</a:t>
            </a:r>
            <a:r>
              <a:rPr lang="en-US" sz="1400" dirty="0"/>
              <a:t>, </a:t>
            </a:r>
            <a:r>
              <a:rPr lang="en-US" sz="1400" dirty="0" err="1"/>
              <a:t>Medchal</a:t>
            </a:r>
            <a:r>
              <a:rPr lang="en-US" sz="1400" dirty="0"/>
              <a:t> </a:t>
            </a:r>
            <a:r>
              <a:rPr lang="en-US" sz="1400" dirty="0" err="1"/>
              <a:t>Malkajgiri</a:t>
            </a:r>
            <a:r>
              <a:rPr lang="en-US" sz="1400" dirty="0"/>
              <a:t>, Medak, and </a:t>
            </a:r>
            <a:r>
              <a:rPr lang="en-US" sz="1400" dirty="0" err="1"/>
              <a:t>Mahabubnagar</a:t>
            </a:r>
            <a:r>
              <a:rPr lang="en-US" sz="1400" dirty="0"/>
              <a:t>. This shows that this sector is very important and has the potential to grow a lot in the future.</a:t>
            </a:r>
            <a:endParaRPr lang="en-IN" sz="1400" dirty="0"/>
          </a:p>
        </p:txBody>
      </p:sp>
      <p:sp>
        <p:nvSpPr>
          <p:cNvPr id="48" name="TextBox 47">
            <a:extLst>
              <a:ext uri="{FF2B5EF4-FFF2-40B4-BE49-F238E27FC236}">
                <a16:creationId xmlns:a16="http://schemas.microsoft.com/office/drawing/2014/main" id="{1BA634ED-6E8D-BF9A-A513-29DC73A8D15B}"/>
              </a:ext>
            </a:extLst>
          </p:cNvPr>
          <p:cNvSpPr txBox="1"/>
          <p:nvPr/>
        </p:nvSpPr>
        <p:spPr>
          <a:xfrm>
            <a:off x="8356106" y="790196"/>
            <a:ext cx="2412508" cy="1600438"/>
          </a:xfrm>
          <a:prstGeom prst="rect">
            <a:avLst/>
          </a:prstGeom>
          <a:noFill/>
        </p:spPr>
        <p:txBody>
          <a:bodyPr wrap="square">
            <a:spAutoFit/>
          </a:bodyPr>
          <a:lstStyle/>
          <a:p>
            <a:pPr algn="ctr"/>
            <a:r>
              <a:rPr lang="en-US" sz="1400" dirty="0"/>
              <a:t>The plastic and rubber sector has attracted significant investments in several districts of Telangana, including </a:t>
            </a:r>
            <a:r>
              <a:rPr lang="en-US" sz="1400" dirty="0" err="1"/>
              <a:t>Rangareddy</a:t>
            </a:r>
            <a:r>
              <a:rPr lang="en-US" sz="1400" dirty="0"/>
              <a:t>, </a:t>
            </a:r>
            <a:r>
              <a:rPr lang="en-US" sz="1400" dirty="0" err="1"/>
              <a:t>Sangareddy</a:t>
            </a:r>
            <a:r>
              <a:rPr lang="en-US" sz="1400" dirty="0"/>
              <a:t> and </a:t>
            </a:r>
            <a:r>
              <a:rPr lang="en-US" sz="1400" dirty="0" err="1"/>
              <a:t>Medchal</a:t>
            </a:r>
            <a:r>
              <a:rPr lang="en-US" sz="1400" dirty="0"/>
              <a:t> </a:t>
            </a:r>
            <a:r>
              <a:rPr lang="en-US" sz="1400" dirty="0" err="1"/>
              <a:t>Malkajgiri</a:t>
            </a:r>
            <a:endParaRPr lang="en-IN" sz="1400" dirty="0"/>
          </a:p>
        </p:txBody>
      </p:sp>
      <p:grpSp>
        <p:nvGrpSpPr>
          <p:cNvPr id="51" name="Group 50">
            <a:extLst>
              <a:ext uri="{FF2B5EF4-FFF2-40B4-BE49-F238E27FC236}">
                <a16:creationId xmlns:a16="http://schemas.microsoft.com/office/drawing/2014/main" id="{5729BFCD-52E8-3434-4299-7A5FC7D6FE59}"/>
              </a:ext>
            </a:extLst>
          </p:cNvPr>
          <p:cNvGrpSpPr/>
          <p:nvPr/>
        </p:nvGrpSpPr>
        <p:grpSpPr>
          <a:xfrm>
            <a:off x="1466760" y="3345775"/>
            <a:ext cx="3744002" cy="2975289"/>
            <a:chOff x="748721" y="3363511"/>
            <a:chExt cx="3744002" cy="2975289"/>
          </a:xfrm>
        </p:grpSpPr>
        <p:grpSp>
          <p:nvGrpSpPr>
            <p:cNvPr id="16" name="Group 15">
              <a:extLst>
                <a:ext uri="{FF2B5EF4-FFF2-40B4-BE49-F238E27FC236}">
                  <a16:creationId xmlns:a16="http://schemas.microsoft.com/office/drawing/2014/main" id="{6B16E90A-1C61-916C-B0F0-E9828EED35C8}"/>
                </a:ext>
              </a:extLst>
            </p:cNvPr>
            <p:cNvGrpSpPr/>
            <p:nvPr/>
          </p:nvGrpSpPr>
          <p:grpSpPr>
            <a:xfrm>
              <a:off x="748721" y="3363511"/>
              <a:ext cx="3744002" cy="2975289"/>
              <a:chOff x="-54483" y="843884"/>
              <a:chExt cx="6410946" cy="5934110"/>
            </a:xfrm>
          </p:grpSpPr>
          <p:grpSp>
            <p:nvGrpSpPr>
              <p:cNvPr id="17" name="Group 16">
                <a:extLst>
                  <a:ext uri="{FF2B5EF4-FFF2-40B4-BE49-F238E27FC236}">
                    <a16:creationId xmlns:a16="http://schemas.microsoft.com/office/drawing/2014/main" id="{8AB73AB0-A5DF-E206-E00E-B7779C0B0B34}"/>
                  </a:ext>
                </a:extLst>
              </p:cNvPr>
              <p:cNvGrpSpPr/>
              <p:nvPr/>
            </p:nvGrpSpPr>
            <p:grpSpPr>
              <a:xfrm>
                <a:off x="-54483" y="843884"/>
                <a:ext cx="6410946" cy="5415175"/>
                <a:chOff x="-1563498" y="1347514"/>
                <a:chExt cx="5719331" cy="4362406"/>
              </a:xfrm>
            </p:grpSpPr>
            <p:grpSp>
              <p:nvGrpSpPr>
                <p:cNvPr id="19" name="Group 18">
                  <a:extLst>
                    <a:ext uri="{FF2B5EF4-FFF2-40B4-BE49-F238E27FC236}">
                      <a16:creationId xmlns:a16="http://schemas.microsoft.com/office/drawing/2014/main" id="{D48A77CB-B6D7-D8A6-C853-A22CD17AF5D5}"/>
                    </a:ext>
                  </a:extLst>
                </p:cNvPr>
                <p:cNvGrpSpPr/>
                <p:nvPr/>
              </p:nvGrpSpPr>
              <p:grpSpPr>
                <a:xfrm>
                  <a:off x="-1563498" y="1347514"/>
                  <a:ext cx="5719331" cy="4362406"/>
                  <a:chOff x="-1779936" y="1782419"/>
                  <a:chExt cx="6055069" cy="4582846"/>
                </a:xfrm>
                <a:effectLst>
                  <a:glow rad="228600">
                    <a:schemeClr val="accent3">
                      <a:satMod val="175000"/>
                      <a:alpha val="40000"/>
                    </a:schemeClr>
                  </a:glow>
                  <a:outerShdw blurRad="50800" dist="50800" dir="5400000" algn="ctr" rotWithShape="0">
                    <a:srgbClr val="000000">
                      <a:alpha val="0"/>
                    </a:srgbClr>
                  </a:outerShdw>
                </a:effectLst>
              </p:grpSpPr>
              <p:sp>
                <p:nvSpPr>
                  <p:cNvPr id="21" name="Rectangle 20">
                    <a:extLst>
                      <a:ext uri="{FF2B5EF4-FFF2-40B4-BE49-F238E27FC236}">
                        <a16:creationId xmlns:a16="http://schemas.microsoft.com/office/drawing/2014/main" id="{A741CDD4-7610-C636-AEBB-7E6652482955}"/>
                      </a:ext>
                    </a:extLst>
                  </p:cNvPr>
                  <p:cNvSpPr/>
                  <p:nvPr/>
                </p:nvSpPr>
                <p:spPr>
                  <a:xfrm>
                    <a:off x="-1779936" y="1782419"/>
                    <a:ext cx="6051988" cy="4582846"/>
                  </a:xfrm>
                  <a:prstGeom prst="rect">
                    <a:avLst/>
                  </a:prstGeom>
                  <a:ln w="3175">
                    <a:solidFill>
                      <a:schemeClr val="tx2">
                        <a:lumMod val="90000"/>
                        <a:lumOff val="10000"/>
                      </a:schemeClr>
                    </a:solidFill>
                  </a:ln>
                  <a:effectLst>
                    <a:outerShdw blurRad="127000" dist="76200" dir="5400000" algn="ctr" rotWithShape="0">
                      <a:srgbClr val="000000"/>
                    </a:outerShdw>
                    <a:reflection blurRad="762000" stA="99000" endPos="0" dist="50800" dir="5400000" sy="-100000" algn="bl" rotWithShape="0"/>
                  </a:effectLst>
                </p:spPr>
                <p:style>
                  <a:lnRef idx="2">
                    <a:schemeClr val="dk1"/>
                  </a:lnRef>
                  <a:fillRef idx="1">
                    <a:schemeClr val="lt1"/>
                  </a:fillRef>
                  <a:effectRef idx="0">
                    <a:schemeClr val="dk1"/>
                  </a:effectRef>
                  <a:fontRef idx="minor">
                    <a:schemeClr val="dk1"/>
                  </a:fontRef>
                </p:style>
                <p:txBody>
                  <a:bodyPr rtlCol="0" anchor="ctr"/>
                  <a:lstStyle/>
                  <a:p>
                    <a:endParaRPr lang="en-IN" dirty="0"/>
                  </a:p>
                </p:txBody>
              </p:sp>
              <p:sp>
                <p:nvSpPr>
                  <p:cNvPr id="22" name="Rectangle 21">
                    <a:extLst>
                      <a:ext uri="{FF2B5EF4-FFF2-40B4-BE49-F238E27FC236}">
                        <a16:creationId xmlns:a16="http://schemas.microsoft.com/office/drawing/2014/main" id="{EB077A2D-3038-75E7-6CDA-F6B71FAB5F22}"/>
                      </a:ext>
                    </a:extLst>
                  </p:cNvPr>
                  <p:cNvSpPr/>
                  <p:nvPr/>
                </p:nvSpPr>
                <p:spPr>
                  <a:xfrm>
                    <a:off x="-1776854" y="1782419"/>
                    <a:ext cx="6051987" cy="1185692"/>
                  </a:xfrm>
                  <a:prstGeom prst="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solidFill>
                      <a:schemeClr val="tx2">
                        <a:lumMod val="90000"/>
                        <a:lumOff val="10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dirty="0"/>
                  </a:p>
                </p:txBody>
              </p:sp>
              <p:sp>
                <p:nvSpPr>
                  <p:cNvPr id="23" name="TextBox 22">
                    <a:extLst>
                      <a:ext uri="{FF2B5EF4-FFF2-40B4-BE49-F238E27FC236}">
                        <a16:creationId xmlns:a16="http://schemas.microsoft.com/office/drawing/2014/main" id="{3B2EB6CA-E21F-84E1-8527-6CEA5248BAAE}"/>
                      </a:ext>
                    </a:extLst>
                  </p:cNvPr>
                  <p:cNvSpPr txBox="1"/>
                  <p:nvPr/>
                </p:nvSpPr>
                <p:spPr>
                  <a:xfrm>
                    <a:off x="-1023048" y="1925176"/>
                    <a:ext cx="4541295" cy="987047"/>
                  </a:xfrm>
                  <a:prstGeom prst="rect">
                    <a:avLst/>
                  </a:prstGeom>
                  <a:noFill/>
                  <a:ln>
                    <a:noFill/>
                  </a:ln>
                </p:spPr>
                <p:txBody>
                  <a:bodyPr wrap="square" rtlCol="0">
                    <a:spAutoFit/>
                  </a:bodyPr>
                  <a:lstStyle/>
                  <a:p>
                    <a:pPr algn="ctr"/>
                    <a:r>
                      <a:rPr lang="en-US" sz="1600" b="1" dirty="0">
                        <a:solidFill>
                          <a:schemeClr val="bg1"/>
                        </a:solidFill>
                        <a:latin typeface="Adobe Gothic Std B" panose="020B0800000000000000" pitchFamily="34" charset="-128"/>
                        <a:ea typeface="Adobe Gothic Std B" panose="020B0800000000000000" pitchFamily="34" charset="-128"/>
                      </a:rPr>
                      <a:t>R</a:t>
                    </a:r>
                    <a:r>
                      <a:rPr lang="en-IN" sz="1600" b="1" dirty="0" err="1">
                        <a:solidFill>
                          <a:schemeClr val="bg1"/>
                        </a:solidFill>
                        <a:latin typeface="Adobe Gothic Std B" panose="020B0800000000000000" pitchFamily="34" charset="-128"/>
                        <a:ea typeface="Adobe Gothic Std B" panose="020B0800000000000000" pitchFamily="34" charset="-128"/>
                      </a:rPr>
                      <a:t>eal</a:t>
                    </a:r>
                    <a:r>
                      <a:rPr lang="en-IN" sz="1600" b="1" dirty="0">
                        <a:solidFill>
                          <a:schemeClr val="bg1"/>
                        </a:solidFill>
                        <a:latin typeface="Adobe Gothic Std B" panose="020B0800000000000000" pitchFamily="34" charset="-128"/>
                        <a:ea typeface="Adobe Gothic Std B" panose="020B0800000000000000" pitchFamily="34" charset="-128"/>
                      </a:rPr>
                      <a:t> Estate, industrial Parks and IT Building</a:t>
                    </a:r>
                  </a:p>
                </p:txBody>
              </p:sp>
            </p:grpSp>
            <p:sp>
              <p:nvSpPr>
                <p:cNvPr id="20" name="TextBox 19">
                  <a:extLst>
                    <a:ext uri="{FF2B5EF4-FFF2-40B4-BE49-F238E27FC236}">
                      <a16:creationId xmlns:a16="http://schemas.microsoft.com/office/drawing/2014/main" id="{464D35AD-2D75-1B5D-E362-C5E5115B953B}"/>
                    </a:ext>
                  </a:extLst>
                </p:cNvPr>
                <p:cNvSpPr txBox="1"/>
                <p:nvPr/>
              </p:nvSpPr>
              <p:spPr>
                <a:xfrm>
                  <a:off x="-1382239" y="1515231"/>
                  <a:ext cx="4070566" cy="368192"/>
                </a:xfrm>
                <a:prstGeom prst="rect">
                  <a:avLst/>
                </a:prstGeom>
                <a:noFill/>
              </p:spPr>
              <p:txBody>
                <a:bodyPr wrap="square">
                  <a:spAutoFit/>
                </a:bodyPr>
                <a:lstStyle/>
                <a:p>
                  <a:pPr algn="just">
                    <a:lnSpc>
                      <a:spcPct val="150000"/>
                    </a:lnSpc>
                  </a:pPr>
                  <a:endParaRPr lang="en-IN" dirty="0"/>
                </a:p>
              </p:txBody>
            </p:sp>
          </p:grpSp>
          <p:pic>
            <p:nvPicPr>
              <p:cNvPr id="18" name="Picture 17">
                <a:extLst>
                  <a:ext uri="{FF2B5EF4-FFF2-40B4-BE49-F238E27FC236}">
                    <a16:creationId xmlns:a16="http://schemas.microsoft.com/office/drawing/2014/main" id="{C0207D55-FC64-DC50-DF64-F8158FEFAF15}"/>
                  </a:ext>
                </a:extLst>
              </p:cNvPr>
              <p:cNvPicPr>
                <a:picLocks noChangeAspect="1"/>
              </p:cNvPicPr>
              <p:nvPr/>
            </p:nvPicPr>
            <p:blipFill>
              <a:blip r:embed="rId5"/>
              <a:srcRect t="10301" b="10301"/>
              <a:stretch/>
            </p:blipFill>
            <p:spPr>
              <a:xfrm>
                <a:off x="2008421" y="5629182"/>
                <a:ext cx="2051447" cy="1148812"/>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grpSp>
        <p:sp>
          <p:nvSpPr>
            <p:cNvPr id="50" name="TextBox 49">
              <a:extLst>
                <a:ext uri="{FF2B5EF4-FFF2-40B4-BE49-F238E27FC236}">
                  <a16:creationId xmlns:a16="http://schemas.microsoft.com/office/drawing/2014/main" id="{49C077CF-E324-B4ED-4DFF-2D0A7408BD6B}"/>
                </a:ext>
              </a:extLst>
            </p:cNvPr>
            <p:cNvSpPr txBox="1"/>
            <p:nvPr/>
          </p:nvSpPr>
          <p:spPr>
            <a:xfrm>
              <a:off x="916050" y="4246457"/>
              <a:ext cx="3407441" cy="1231106"/>
            </a:xfrm>
            <a:prstGeom prst="rect">
              <a:avLst/>
            </a:prstGeom>
            <a:noFill/>
          </p:spPr>
          <p:txBody>
            <a:bodyPr wrap="square">
              <a:spAutoFit/>
            </a:bodyPr>
            <a:lstStyle/>
            <a:p>
              <a:pPr algn="ctr"/>
              <a:r>
                <a:rPr lang="en-US" sz="1400" dirty="0"/>
                <a:t>Notably, this sector has primarily attracted investments in </a:t>
              </a:r>
            </a:p>
            <a:p>
              <a:pPr algn="ctr"/>
              <a:r>
                <a:rPr lang="en-US" sz="1400" dirty="0" err="1"/>
                <a:t>Rangareddy</a:t>
              </a:r>
              <a:r>
                <a:rPr lang="en-US" sz="1400" dirty="0"/>
                <a:t> district, indicating a concentration of real </a:t>
              </a:r>
            </a:p>
            <a:p>
              <a:pPr algn="ctr"/>
              <a:r>
                <a:rPr lang="en-US" sz="1400" dirty="0"/>
                <a:t>estate and IT development in that area</a:t>
              </a:r>
              <a:r>
                <a:rPr lang="en-US" dirty="0"/>
                <a:t>.</a:t>
              </a:r>
            </a:p>
          </p:txBody>
        </p:sp>
      </p:grpSp>
    </p:spTree>
    <p:extLst>
      <p:ext uri="{BB962C8B-B14F-4D97-AF65-F5344CB8AC3E}">
        <p14:creationId xmlns:p14="http://schemas.microsoft.com/office/powerpoint/2010/main" val="145334432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EDBA827-6EDB-47AC-AEC3-7CA2335E16D4}"/>
              </a:ext>
            </a:extLst>
          </p:cNvPr>
          <p:cNvSpPr txBox="1"/>
          <p:nvPr/>
        </p:nvSpPr>
        <p:spPr>
          <a:xfrm>
            <a:off x="383219" y="356008"/>
            <a:ext cx="11425561" cy="646331"/>
          </a:xfrm>
          <a:prstGeom prst="rect">
            <a:avLst/>
          </a:prstGeom>
          <a:noFill/>
        </p:spPr>
        <p:txBody>
          <a:bodyPr wrap="square">
            <a:spAutoFit/>
          </a:bodyPr>
          <a:lstStyle/>
          <a:p>
            <a:r>
              <a:rPr lang="en-US" dirty="0"/>
              <a:t>12. Can we identify any seasonal patterns or cyclicality in the investment trends for specific sectors? Do certain sectors experience higher investments during particular months?</a:t>
            </a:r>
            <a:endParaRPr lang="en-IN" dirty="0"/>
          </a:p>
        </p:txBody>
      </p:sp>
      <p:pic>
        <p:nvPicPr>
          <p:cNvPr id="5" name="Picture 4">
            <a:extLst>
              <a:ext uri="{FF2B5EF4-FFF2-40B4-BE49-F238E27FC236}">
                <a16:creationId xmlns:a16="http://schemas.microsoft.com/office/drawing/2014/main" id="{CE880CCF-70C8-3EB2-034B-718F5DFD7353}"/>
              </a:ext>
            </a:extLst>
          </p:cNvPr>
          <p:cNvPicPr>
            <a:picLocks noChangeAspect="1"/>
          </p:cNvPicPr>
          <p:nvPr/>
        </p:nvPicPr>
        <p:blipFill>
          <a:blip r:embed="rId2"/>
          <a:stretch>
            <a:fillRect/>
          </a:stretch>
        </p:blipFill>
        <p:spPr>
          <a:xfrm>
            <a:off x="450453" y="1485730"/>
            <a:ext cx="6868379" cy="4187101"/>
          </a:xfrm>
          <a:prstGeom prst="rect">
            <a:avLst/>
          </a:prstGeom>
          <a:effectLst>
            <a:glow rad="139700">
              <a:schemeClr val="accent1">
                <a:satMod val="175000"/>
                <a:alpha val="40000"/>
              </a:schemeClr>
            </a:glow>
          </a:effectLst>
        </p:spPr>
      </p:pic>
      <p:grpSp>
        <p:nvGrpSpPr>
          <p:cNvPr id="20" name="Group 19">
            <a:extLst>
              <a:ext uri="{FF2B5EF4-FFF2-40B4-BE49-F238E27FC236}">
                <a16:creationId xmlns:a16="http://schemas.microsoft.com/office/drawing/2014/main" id="{9B64F489-8A1A-5E34-0D9F-6280A1E7E770}"/>
              </a:ext>
            </a:extLst>
          </p:cNvPr>
          <p:cNvGrpSpPr/>
          <p:nvPr/>
        </p:nvGrpSpPr>
        <p:grpSpPr>
          <a:xfrm>
            <a:off x="7490247" y="1604154"/>
            <a:ext cx="4503486" cy="4068677"/>
            <a:chOff x="2817633" y="831996"/>
            <a:chExt cx="4852674" cy="4540274"/>
          </a:xfrm>
        </p:grpSpPr>
        <p:grpSp>
          <p:nvGrpSpPr>
            <p:cNvPr id="8" name="Group 7">
              <a:extLst>
                <a:ext uri="{FF2B5EF4-FFF2-40B4-BE49-F238E27FC236}">
                  <a16:creationId xmlns:a16="http://schemas.microsoft.com/office/drawing/2014/main" id="{F70CDEC4-B380-4054-C04F-C7C6A139C871}"/>
                </a:ext>
              </a:extLst>
            </p:cNvPr>
            <p:cNvGrpSpPr/>
            <p:nvPr/>
          </p:nvGrpSpPr>
          <p:grpSpPr>
            <a:xfrm>
              <a:off x="2817633" y="831996"/>
              <a:ext cx="4852674" cy="4540274"/>
              <a:chOff x="438656" y="1399969"/>
              <a:chExt cx="4352029" cy="4306358"/>
            </a:xfrm>
          </p:grpSpPr>
          <p:grpSp>
            <p:nvGrpSpPr>
              <p:cNvPr id="9" name="Group 8">
                <a:extLst>
                  <a:ext uri="{FF2B5EF4-FFF2-40B4-BE49-F238E27FC236}">
                    <a16:creationId xmlns:a16="http://schemas.microsoft.com/office/drawing/2014/main" id="{C395E5A6-08C6-6CFB-2A89-6E0F3DD073D3}"/>
                  </a:ext>
                </a:extLst>
              </p:cNvPr>
              <p:cNvGrpSpPr/>
              <p:nvPr/>
            </p:nvGrpSpPr>
            <p:grpSpPr>
              <a:xfrm>
                <a:off x="438656" y="1399969"/>
                <a:ext cx="4352029" cy="3819690"/>
                <a:chOff x="339749" y="1837524"/>
                <a:chExt cx="4607510" cy="4012706"/>
              </a:xfrm>
              <a:effectLst>
                <a:glow rad="228600">
                  <a:schemeClr val="accent3">
                    <a:satMod val="175000"/>
                    <a:alpha val="40000"/>
                  </a:schemeClr>
                </a:glow>
                <a:outerShdw blurRad="50800" dist="50800" dir="5400000" algn="ctr" rotWithShape="0">
                  <a:srgbClr val="000000">
                    <a:alpha val="0"/>
                  </a:srgbClr>
                </a:outerShdw>
              </a:effectLst>
            </p:grpSpPr>
            <p:sp>
              <p:nvSpPr>
                <p:cNvPr id="12" name="Rectangle 11">
                  <a:extLst>
                    <a:ext uri="{FF2B5EF4-FFF2-40B4-BE49-F238E27FC236}">
                      <a16:creationId xmlns:a16="http://schemas.microsoft.com/office/drawing/2014/main" id="{CD27CD31-D77A-D4E4-5E62-53259A4564C4}"/>
                    </a:ext>
                  </a:extLst>
                </p:cNvPr>
                <p:cNvSpPr/>
                <p:nvPr/>
              </p:nvSpPr>
              <p:spPr>
                <a:xfrm>
                  <a:off x="339749" y="1837524"/>
                  <a:ext cx="4607508" cy="4012706"/>
                </a:xfrm>
                <a:prstGeom prst="rect">
                  <a:avLst/>
                </a:prstGeom>
                <a:ln w="3175">
                  <a:solidFill>
                    <a:schemeClr val="tx2">
                      <a:lumMod val="90000"/>
                      <a:lumOff val="10000"/>
                    </a:schemeClr>
                  </a:solidFill>
                </a:ln>
                <a:effectLst>
                  <a:outerShdw blurRad="127000" dist="76200" dir="5400000" algn="ctr" rotWithShape="0">
                    <a:srgbClr val="000000"/>
                  </a:outerShdw>
                  <a:reflection blurRad="762000" stA="99000" endPos="0" dist="50800" dir="5400000" sy="-100000" algn="bl" rotWithShape="0"/>
                </a:effectLst>
              </p:spPr>
              <p:style>
                <a:lnRef idx="2">
                  <a:schemeClr val="dk1"/>
                </a:lnRef>
                <a:fillRef idx="1">
                  <a:schemeClr val="lt1"/>
                </a:fillRef>
                <a:effectRef idx="0">
                  <a:schemeClr val="dk1"/>
                </a:effectRef>
                <a:fontRef idx="minor">
                  <a:schemeClr val="dk1"/>
                </a:fontRef>
              </p:style>
              <p:txBody>
                <a:bodyPr rtlCol="0" anchor="ctr"/>
                <a:lstStyle/>
                <a:p>
                  <a:endParaRPr lang="en-IN" dirty="0"/>
                </a:p>
              </p:txBody>
            </p:sp>
            <p:sp>
              <p:nvSpPr>
                <p:cNvPr id="13" name="Rectangle 12">
                  <a:extLst>
                    <a:ext uri="{FF2B5EF4-FFF2-40B4-BE49-F238E27FC236}">
                      <a16:creationId xmlns:a16="http://schemas.microsoft.com/office/drawing/2014/main" id="{B6F276A4-C7CF-3D6E-9F07-DAEFFFE2B76B}"/>
                    </a:ext>
                  </a:extLst>
                </p:cNvPr>
                <p:cNvSpPr/>
                <p:nvPr/>
              </p:nvSpPr>
              <p:spPr>
                <a:xfrm>
                  <a:off x="339749" y="1839662"/>
                  <a:ext cx="4607510" cy="442239"/>
                </a:xfrm>
                <a:prstGeom prst="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solidFill>
                    <a:schemeClr val="tx2">
                      <a:lumMod val="90000"/>
                      <a:lumOff val="10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dirty="0"/>
                </a:p>
              </p:txBody>
            </p:sp>
            <p:sp>
              <p:nvSpPr>
                <p:cNvPr id="14" name="TextBox 13">
                  <a:extLst>
                    <a:ext uri="{FF2B5EF4-FFF2-40B4-BE49-F238E27FC236}">
                      <a16:creationId xmlns:a16="http://schemas.microsoft.com/office/drawing/2014/main" id="{A90F7246-030F-863D-7681-4DAC3339B69A}"/>
                    </a:ext>
                  </a:extLst>
                </p:cNvPr>
                <p:cNvSpPr txBox="1"/>
                <p:nvPr/>
              </p:nvSpPr>
              <p:spPr>
                <a:xfrm>
                  <a:off x="398779" y="1904499"/>
                  <a:ext cx="4234648" cy="312565"/>
                </a:xfrm>
                <a:prstGeom prst="rect">
                  <a:avLst/>
                </a:prstGeom>
                <a:noFill/>
                <a:ln>
                  <a:noFill/>
                </a:ln>
              </p:spPr>
              <p:txBody>
                <a:bodyPr wrap="square" rtlCol="0">
                  <a:spAutoFit/>
                </a:bodyPr>
                <a:lstStyle/>
                <a:p>
                  <a:pPr algn="ctr"/>
                  <a:r>
                    <a:rPr lang="en-US" b="1" dirty="0">
                      <a:solidFill>
                        <a:schemeClr val="bg1"/>
                      </a:solidFill>
                    </a:rPr>
                    <a:t>Overall Sector Investments</a:t>
                  </a:r>
                  <a:endParaRPr lang="en-IN" b="1" dirty="0">
                    <a:solidFill>
                      <a:schemeClr val="bg1"/>
                    </a:solidFill>
                    <a:latin typeface="Adobe Gothic Std B" panose="020B0800000000000000" pitchFamily="34" charset="-128"/>
                    <a:ea typeface="Adobe Gothic Std B" panose="020B0800000000000000" pitchFamily="34" charset="-128"/>
                  </a:endParaRPr>
                </a:p>
              </p:txBody>
            </p:sp>
          </p:grpSp>
          <p:sp>
            <p:nvSpPr>
              <p:cNvPr id="10" name="TextBox 9">
                <a:extLst>
                  <a:ext uri="{FF2B5EF4-FFF2-40B4-BE49-F238E27FC236}">
                    <a16:creationId xmlns:a16="http://schemas.microsoft.com/office/drawing/2014/main" id="{0861CA4B-B9CF-24CF-3B6A-CC2B279423C9}"/>
                  </a:ext>
                </a:extLst>
              </p:cNvPr>
              <p:cNvSpPr txBox="1"/>
              <p:nvPr/>
            </p:nvSpPr>
            <p:spPr>
              <a:xfrm>
                <a:off x="543581" y="1853959"/>
                <a:ext cx="4070566" cy="368193"/>
              </a:xfrm>
              <a:prstGeom prst="rect">
                <a:avLst/>
              </a:prstGeom>
              <a:noFill/>
            </p:spPr>
            <p:txBody>
              <a:bodyPr wrap="square">
                <a:spAutoFit/>
              </a:bodyPr>
              <a:lstStyle/>
              <a:p>
                <a:pPr algn="just">
                  <a:lnSpc>
                    <a:spcPct val="150000"/>
                  </a:lnSpc>
                </a:pPr>
                <a:endParaRPr lang="en-IN" dirty="0"/>
              </a:p>
            </p:txBody>
          </p:sp>
          <p:sp>
            <p:nvSpPr>
              <p:cNvPr id="11" name="Oval 10">
                <a:extLst>
                  <a:ext uri="{FF2B5EF4-FFF2-40B4-BE49-F238E27FC236}">
                    <a16:creationId xmlns:a16="http://schemas.microsoft.com/office/drawing/2014/main" id="{F1C0F46C-04EB-D1D9-FAA4-7DA9C5E6EFBC}"/>
                  </a:ext>
                </a:extLst>
              </p:cNvPr>
              <p:cNvSpPr/>
              <p:nvPr/>
            </p:nvSpPr>
            <p:spPr>
              <a:xfrm>
                <a:off x="1798320" y="4675489"/>
                <a:ext cx="1595120" cy="1030838"/>
              </a:xfrm>
              <a:prstGeom prst="ellipse">
                <a:avLst/>
              </a:prstGeom>
              <a:gradFill>
                <a:gsLst>
                  <a:gs pos="0">
                    <a:schemeClr val="accent3">
                      <a:lumMod val="67000"/>
                    </a:schemeClr>
                  </a:gs>
                  <a:gs pos="48000">
                    <a:schemeClr val="accent3">
                      <a:lumMod val="97000"/>
                      <a:lumOff val="3000"/>
                    </a:schemeClr>
                  </a:gs>
                  <a:gs pos="100000">
                    <a:schemeClr val="accent3">
                      <a:lumMod val="60000"/>
                      <a:lumOff val="40000"/>
                    </a:schemeClr>
                  </a:gs>
                </a:gsLst>
                <a:lin ang="16200000" scaled="1"/>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a:extLst>
                <a:ext uri="{FF2B5EF4-FFF2-40B4-BE49-F238E27FC236}">
                  <a16:creationId xmlns:a16="http://schemas.microsoft.com/office/drawing/2014/main" id="{FD08E824-AC61-92C5-198F-AF933838CCBA}"/>
                </a:ext>
              </a:extLst>
            </p:cNvPr>
            <p:cNvSpPr txBox="1"/>
            <p:nvPr/>
          </p:nvSpPr>
          <p:spPr>
            <a:xfrm>
              <a:off x="3023374" y="1873923"/>
              <a:ext cx="4316402" cy="2031325"/>
            </a:xfrm>
            <a:prstGeom prst="rect">
              <a:avLst/>
            </a:prstGeom>
            <a:noFill/>
          </p:spPr>
          <p:txBody>
            <a:bodyPr wrap="square">
              <a:spAutoFit/>
            </a:bodyPr>
            <a:lstStyle/>
            <a:p>
              <a:pPr algn="ctr"/>
              <a:r>
                <a:rPr lang="en-US" dirty="0"/>
                <a:t>May records the lowest overall sector </a:t>
              </a:r>
            </a:p>
            <a:p>
              <a:pPr algn="ctr"/>
              <a:r>
                <a:rPr lang="en-US" dirty="0"/>
                <a:t>investments at 1,842.50 Crores, while </a:t>
              </a:r>
            </a:p>
            <a:p>
              <a:pPr algn="ctr"/>
              <a:r>
                <a:rPr lang="en-US" dirty="0"/>
                <a:t>August stands out with the highest </a:t>
              </a:r>
            </a:p>
            <a:p>
              <a:pPr algn="ctr"/>
              <a:r>
                <a:rPr lang="en-US" dirty="0"/>
                <a:t>investments at 5,102.22 Crores. This </a:t>
              </a:r>
            </a:p>
            <a:p>
              <a:pPr algn="ctr"/>
              <a:r>
                <a:rPr lang="en-US" dirty="0"/>
                <a:t>suggests a potential seasonal trend of </a:t>
              </a:r>
            </a:p>
            <a:p>
              <a:pPr algn="ctr"/>
              <a:r>
                <a:rPr lang="en-US" dirty="0"/>
                <a:t>higher investments during the summer </a:t>
              </a:r>
            </a:p>
            <a:p>
              <a:pPr algn="ctr"/>
              <a:r>
                <a:rPr lang="en-US" dirty="0"/>
                <a:t>months.</a:t>
              </a:r>
              <a:endParaRPr lang="en-IN" dirty="0"/>
            </a:p>
          </p:txBody>
        </p:sp>
        <p:pic>
          <p:nvPicPr>
            <p:cNvPr id="18" name="Graphic 17" descr="Upward trend">
              <a:extLst>
                <a:ext uri="{FF2B5EF4-FFF2-40B4-BE49-F238E27FC236}">
                  <a16:creationId xmlns:a16="http://schemas.microsoft.com/office/drawing/2014/main" id="{6519C6A9-7980-A0F3-159C-CCBB32AF69C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46844" y="4381584"/>
              <a:ext cx="914400" cy="914400"/>
            </a:xfrm>
            <a:prstGeom prst="rect">
              <a:avLst/>
            </a:prstGeom>
          </p:spPr>
        </p:pic>
      </p:grpSp>
    </p:spTree>
    <p:extLst>
      <p:ext uri="{BB962C8B-B14F-4D97-AF65-F5344CB8AC3E}">
        <p14:creationId xmlns:p14="http://schemas.microsoft.com/office/powerpoint/2010/main" val="324203417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7D907446-E28A-A56D-1CED-1CA4D1239B39}"/>
              </a:ext>
            </a:extLst>
          </p:cNvPr>
          <p:cNvGrpSpPr/>
          <p:nvPr/>
        </p:nvGrpSpPr>
        <p:grpSpPr>
          <a:xfrm>
            <a:off x="174175" y="312298"/>
            <a:ext cx="4190354" cy="5833110"/>
            <a:chOff x="174175" y="365564"/>
            <a:chExt cx="4190354" cy="5833110"/>
          </a:xfrm>
        </p:grpSpPr>
        <p:sp>
          <p:nvSpPr>
            <p:cNvPr id="8" name="Rectangle: Rounded Corners 7">
              <a:extLst>
                <a:ext uri="{FF2B5EF4-FFF2-40B4-BE49-F238E27FC236}">
                  <a16:creationId xmlns:a16="http://schemas.microsoft.com/office/drawing/2014/main" id="{07ED252E-2A15-2826-39F6-96855ABAAA8F}"/>
                </a:ext>
              </a:extLst>
            </p:cNvPr>
            <p:cNvSpPr/>
            <p:nvPr/>
          </p:nvSpPr>
          <p:spPr>
            <a:xfrm>
              <a:off x="174175" y="2166674"/>
              <a:ext cx="3724275" cy="4032000"/>
            </a:xfrm>
            <a:prstGeom prst="roundRect">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a:effectLst>
              <a:glow rad="139700">
                <a:schemeClr val="accent2">
                  <a:satMod val="175000"/>
                  <a:alpha val="40000"/>
                </a:schemeClr>
              </a:glow>
            </a:effectLst>
          </p:spPr>
          <p:style>
            <a:lnRef idx="0">
              <a:scrgbClr r="0" g="0" b="0"/>
            </a:lnRef>
            <a:fillRef idx="0">
              <a:scrgbClr r="0" g="0" b="0"/>
            </a:fillRef>
            <a:effectRef idx="0">
              <a:scrgbClr r="0" g="0" b="0"/>
            </a:effectRef>
            <a:fontRef idx="minor">
              <a:schemeClr val="lt1"/>
            </a:fontRef>
          </p:style>
          <p:txBody>
            <a:bodyPr rtlCol="0" anchor="ctr"/>
            <a:lstStyle/>
            <a:p>
              <a:pPr algn="ctr"/>
              <a:endParaRPr lang="en-IN" dirty="0"/>
            </a:p>
          </p:txBody>
        </p:sp>
        <p:pic>
          <p:nvPicPr>
            <p:cNvPr id="3" name="Picture 2">
              <a:extLst>
                <a:ext uri="{FF2B5EF4-FFF2-40B4-BE49-F238E27FC236}">
                  <a16:creationId xmlns:a16="http://schemas.microsoft.com/office/drawing/2014/main" id="{9BDEB9D5-ECFA-200C-9A3D-54123065489A}"/>
                </a:ext>
              </a:extLst>
            </p:cNvPr>
            <p:cNvPicPr>
              <a:picLocks noChangeAspect="1"/>
            </p:cNvPicPr>
            <p:nvPr/>
          </p:nvPicPr>
          <p:blipFill>
            <a:blip r:embed="rId2"/>
            <a:stretch>
              <a:fillRect/>
            </a:stretch>
          </p:blipFill>
          <p:spPr>
            <a:xfrm>
              <a:off x="1298312" y="365564"/>
              <a:ext cx="1476000" cy="1476000"/>
            </a:xfrm>
            <a:prstGeom prst="ellipse">
              <a:avLst/>
            </a:prstGeom>
            <a:ln w="63500" cap="rnd">
              <a:noFill/>
            </a:ln>
            <a:effectLst>
              <a:glow rad="101600">
                <a:schemeClr val="accent1">
                  <a:satMod val="175000"/>
                  <a:alpha val="40000"/>
                </a:schemeClr>
              </a:glow>
            </a:effectLst>
            <a:scene3d>
              <a:camera prst="orthographicFront"/>
              <a:lightRig rig="contrasting" dir="t">
                <a:rot lat="0" lon="0" rev="3000000"/>
              </a:lightRig>
            </a:scene3d>
            <a:sp3d contourW="7620">
              <a:bevelT w="95250" h="31750"/>
              <a:contourClr>
                <a:srgbClr val="333333"/>
              </a:contourClr>
            </a:sp3d>
          </p:spPr>
        </p:pic>
        <p:sp>
          <p:nvSpPr>
            <p:cNvPr id="4" name="TextBox 3">
              <a:extLst>
                <a:ext uri="{FF2B5EF4-FFF2-40B4-BE49-F238E27FC236}">
                  <a16:creationId xmlns:a16="http://schemas.microsoft.com/office/drawing/2014/main" id="{D290172C-0EEB-7957-4B3A-9AE6396E9664}"/>
                </a:ext>
              </a:extLst>
            </p:cNvPr>
            <p:cNvSpPr txBox="1"/>
            <p:nvPr/>
          </p:nvSpPr>
          <p:spPr>
            <a:xfrm>
              <a:off x="267483" y="2876203"/>
              <a:ext cx="3486705" cy="830997"/>
            </a:xfrm>
            <a:prstGeom prst="rect">
              <a:avLst/>
            </a:prstGeom>
            <a:noFill/>
          </p:spPr>
          <p:txBody>
            <a:bodyPr wrap="square" rtlCol="0">
              <a:spAutoFit/>
            </a:bodyPr>
            <a:lstStyle/>
            <a:p>
              <a:pPr algn="just"/>
              <a:r>
                <a:rPr lang="en-US" sz="1200" dirty="0">
                  <a:solidFill>
                    <a:schemeClr val="bg1"/>
                  </a:solidFill>
                </a:rPr>
                <a:t>This sector experiences substantial investments in March, amounting to 1,862.96 Crores, indicating a potential pattern related to fiscal year-end planning.</a:t>
              </a:r>
              <a:endParaRPr lang="en-IN" sz="1200" dirty="0">
                <a:solidFill>
                  <a:schemeClr val="bg1"/>
                </a:solidFill>
              </a:endParaRPr>
            </a:p>
          </p:txBody>
        </p:sp>
        <p:sp>
          <p:nvSpPr>
            <p:cNvPr id="5" name="TextBox 4">
              <a:extLst>
                <a:ext uri="{FF2B5EF4-FFF2-40B4-BE49-F238E27FC236}">
                  <a16:creationId xmlns:a16="http://schemas.microsoft.com/office/drawing/2014/main" id="{F67C6BD4-8975-0799-D4E6-3D83B99A1237}"/>
                </a:ext>
              </a:extLst>
            </p:cNvPr>
            <p:cNvSpPr txBox="1"/>
            <p:nvPr/>
          </p:nvSpPr>
          <p:spPr>
            <a:xfrm>
              <a:off x="267483" y="2367550"/>
              <a:ext cx="4097046" cy="307777"/>
            </a:xfrm>
            <a:prstGeom prst="rect">
              <a:avLst/>
            </a:prstGeom>
            <a:noFill/>
          </p:spPr>
          <p:txBody>
            <a:bodyPr wrap="square" rtlCol="0">
              <a:spAutoFit/>
            </a:bodyPr>
            <a:lstStyle/>
            <a:p>
              <a:r>
                <a:rPr lang="en-US" sz="1400" b="1" dirty="0">
                  <a:solidFill>
                    <a:schemeClr val="bg1"/>
                  </a:solidFill>
                </a:rPr>
                <a:t>Real Estate, industrial Parks and IT Buildings</a:t>
              </a:r>
              <a:endParaRPr lang="en-IN" sz="1400" b="1" dirty="0">
                <a:solidFill>
                  <a:schemeClr val="bg1"/>
                </a:solidFill>
              </a:endParaRPr>
            </a:p>
          </p:txBody>
        </p:sp>
        <p:sp>
          <p:nvSpPr>
            <p:cNvPr id="7" name="TextBox 6">
              <a:extLst>
                <a:ext uri="{FF2B5EF4-FFF2-40B4-BE49-F238E27FC236}">
                  <a16:creationId xmlns:a16="http://schemas.microsoft.com/office/drawing/2014/main" id="{A7E8C4B7-EF5A-3099-71A3-F74625BEDB8B}"/>
                </a:ext>
              </a:extLst>
            </p:cNvPr>
            <p:cNvSpPr txBox="1"/>
            <p:nvPr/>
          </p:nvSpPr>
          <p:spPr>
            <a:xfrm>
              <a:off x="292963" y="4120737"/>
              <a:ext cx="3486706" cy="1846659"/>
            </a:xfrm>
            <a:prstGeom prst="rect">
              <a:avLst/>
            </a:prstGeom>
            <a:noFill/>
          </p:spPr>
          <p:txBody>
            <a:bodyPr wrap="square">
              <a:spAutoFit/>
            </a:bodyPr>
            <a:lstStyle/>
            <a:p>
              <a:pPr algn="just"/>
              <a:r>
                <a:rPr lang="en-US" sz="1200" dirty="0">
                  <a:solidFill>
                    <a:schemeClr val="bg1"/>
                  </a:solidFill>
                </a:rPr>
                <a:t>There are a few reasons why businesses may invest in this sector at the end of the fiscal year. First, they may want to take advantage of tax breaks or deductions that are only available at that time of year. Second, they may be investing in new projects or expanding existing ones, and they need to have the necessary infrastructure in place. Third, they may be meeting contractual obligations or financial targets</a:t>
              </a:r>
              <a:r>
                <a:rPr lang="en-US" dirty="0">
                  <a:solidFill>
                    <a:schemeClr val="bg1"/>
                  </a:solidFill>
                </a:rPr>
                <a:t>.</a:t>
              </a:r>
              <a:endParaRPr lang="en-IN" dirty="0">
                <a:solidFill>
                  <a:schemeClr val="bg1"/>
                </a:solidFill>
              </a:endParaRPr>
            </a:p>
          </p:txBody>
        </p:sp>
      </p:grpSp>
      <p:grpSp>
        <p:nvGrpSpPr>
          <p:cNvPr id="10" name="Group 9">
            <a:extLst>
              <a:ext uri="{FF2B5EF4-FFF2-40B4-BE49-F238E27FC236}">
                <a16:creationId xmlns:a16="http://schemas.microsoft.com/office/drawing/2014/main" id="{9EC9A7DC-EE4A-37CF-6772-F06EB4202694}"/>
              </a:ext>
            </a:extLst>
          </p:cNvPr>
          <p:cNvGrpSpPr/>
          <p:nvPr/>
        </p:nvGrpSpPr>
        <p:grpSpPr>
          <a:xfrm>
            <a:off x="4103198" y="310370"/>
            <a:ext cx="3724275" cy="5833110"/>
            <a:chOff x="174175" y="365564"/>
            <a:chExt cx="3724275" cy="5833110"/>
          </a:xfrm>
        </p:grpSpPr>
        <p:sp>
          <p:nvSpPr>
            <p:cNvPr id="11" name="Rectangle: Rounded Corners 10">
              <a:extLst>
                <a:ext uri="{FF2B5EF4-FFF2-40B4-BE49-F238E27FC236}">
                  <a16:creationId xmlns:a16="http://schemas.microsoft.com/office/drawing/2014/main" id="{4C383EDC-DCD3-D52F-B81F-1B622048E56D}"/>
                </a:ext>
              </a:extLst>
            </p:cNvPr>
            <p:cNvSpPr/>
            <p:nvPr/>
          </p:nvSpPr>
          <p:spPr>
            <a:xfrm>
              <a:off x="174175" y="2166674"/>
              <a:ext cx="3724275" cy="4032000"/>
            </a:xfrm>
            <a:prstGeom prst="roundRect">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a:effectLst>
              <a:glow rad="139700">
                <a:schemeClr val="accent2">
                  <a:satMod val="175000"/>
                  <a:alpha val="40000"/>
                </a:schemeClr>
              </a:glow>
            </a:effectLst>
          </p:spPr>
          <p:style>
            <a:lnRef idx="0">
              <a:scrgbClr r="0" g="0" b="0"/>
            </a:lnRef>
            <a:fillRef idx="0">
              <a:scrgbClr r="0" g="0" b="0"/>
            </a:fillRef>
            <a:effectRef idx="0">
              <a:scrgbClr r="0" g="0" b="0"/>
            </a:effectRef>
            <a:fontRef idx="minor">
              <a:schemeClr val="lt1"/>
            </a:fontRef>
          </p:style>
          <p:txBody>
            <a:bodyPr rtlCol="0" anchor="ctr"/>
            <a:lstStyle/>
            <a:p>
              <a:pPr algn="ctr"/>
              <a:endParaRPr lang="en-IN" dirty="0"/>
            </a:p>
          </p:txBody>
        </p:sp>
        <p:pic>
          <p:nvPicPr>
            <p:cNvPr id="12" name="Picture 11">
              <a:extLst>
                <a:ext uri="{FF2B5EF4-FFF2-40B4-BE49-F238E27FC236}">
                  <a16:creationId xmlns:a16="http://schemas.microsoft.com/office/drawing/2014/main" id="{100CFBEC-CD14-9BB6-4680-EB6865021AAC}"/>
                </a:ext>
              </a:extLst>
            </p:cNvPr>
            <p:cNvPicPr>
              <a:picLocks noChangeAspect="1"/>
            </p:cNvPicPr>
            <p:nvPr/>
          </p:nvPicPr>
          <p:blipFill>
            <a:blip r:embed="rId3"/>
            <a:srcRect l="22000" r="22000"/>
            <a:stretch/>
          </p:blipFill>
          <p:spPr>
            <a:xfrm>
              <a:off x="1298312" y="365564"/>
              <a:ext cx="1476000" cy="1476000"/>
            </a:xfrm>
            <a:prstGeom prst="ellipse">
              <a:avLst/>
            </a:prstGeom>
            <a:ln w="63500" cap="rnd">
              <a:noFill/>
            </a:ln>
            <a:effectLst>
              <a:glow rad="101600">
                <a:schemeClr val="accent1">
                  <a:satMod val="175000"/>
                  <a:alpha val="40000"/>
                </a:schemeClr>
              </a:glow>
            </a:effectLst>
            <a:scene3d>
              <a:camera prst="orthographicFront"/>
              <a:lightRig rig="contrasting" dir="t">
                <a:rot lat="0" lon="0" rev="3000000"/>
              </a:lightRig>
            </a:scene3d>
            <a:sp3d contourW="7620">
              <a:bevelT w="95250" h="31750"/>
              <a:contourClr>
                <a:srgbClr val="333333"/>
              </a:contourClr>
            </a:sp3d>
          </p:spPr>
        </p:pic>
        <p:sp>
          <p:nvSpPr>
            <p:cNvPr id="13" name="TextBox 12">
              <a:extLst>
                <a:ext uri="{FF2B5EF4-FFF2-40B4-BE49-F238E27FC236}">
                  <a16:creationId xmlns:a16="http://schemas.microsoft.com/office/drawing/2014/main" id="{526DCBFA-0B96-D1F6-42E4-5F8EA0C07E94}"/>
                </a:ext>
              </a:extLst>
            </p:cNvPr>
            <p:cNvSpPr txBox="1"/>
            <p:nvPr/>
          </p:nvSpPr>
          <p:spPr>
            <a:xfrm>
              <a:off x="292964" y="2957574"/>
              <a:ext cx="3486705" cy="276999"/>
            </a:xfrm>
            <a:prstGeom prst="rect">
              <a:avLst/>
            </a:prstGeom>
            <a:noFill/>
            <a:ln>
              <a:noFill/>
            </a:ln>
          </p:spPr>
          <p:txBody>
            <a:bodyPr wrap="square" rtlCol="0">
              <a:spAutoFit/>
            </a:bodyPr>
            <a:lstStyle/>
            <a:p>
              <a:pPr algn="just"/>
              <a:endParaRPr lang="en-IN" sz="1200" dirty="0">
                <a:solidFill>
                  <a:schemeClr val="bg1"/>
                </a:solidFill>
              </a:endParaRPr>
            </a:p>
          </p:txBody>
        </p:sp>
        <p:sp>
          <p:nvSpPr>
            <p:cNvPr id="14" name="TextBox 13">
              <a:extLst>
                <a:ext uri="{FF2B5EF4-FFF2-40B4-BE49-F238E27FC236}">
                  <a16:creationId xmlns:a16="http://schemas.microsoft.com/office/drawing/2014/main" id="{AE9AB748-125C-B899-8EEF-D9542FF0FA24}"/>
                </a:ext>
              </a:extLst>
            </p:cNvPr>
            <p:cNvSpPr txBox="1"/>
            <p:nvPr/>
          </p:nvSpPr>
          <p:spPr>
            <a:xfrm>
              <a:off x="1191617" y="2331743"/>
              <a:ext cx="1689389" cy="307777"/>
            </a:xfrm>
            <a:prstGeom prst="rect">
              <a:avLst/>
            </a:prstGeom>
            <a:noFill/>
            <a:ln>
              <a:noFill/>
            </a:ln>
          </p:spPr>
          <p:txBody>
            <a:bodyPr wrap="square" rtlCol="0">
              <a:spAutoFit/>
            </a:bodyPr>
            <a:lstStyle/>
            <a:p>
              <a:r>
                <a:rPr lang="en-IN" sz="1400" b="1" dirty="0">
                  <a:solidFill>
                    <a:schemeClr val="bg1"/>
                  </a:solidFill>
                </a:rPr>
                <a:t>Automobile Sector</a:t>
              </a:r>
            </a:p>
          </p:txBody>
        </p:sp>
        <p:sp>
          <p:nvSpPr>
            <p:cNvPr id="15" name="TextBox 14">
              <a:extLst>
                <a:ext uri="{FF2B5EF4-FFF2-40B4-BE49-F238E27FC236}">
                  <a16:creationId xmlns:a16="http://schemas.microsoft.com/office/drawing/2014/main" id="{1826596F-C14A-2D98-7392-FCD12C9662B3}"/>
                </a:ext>
              </a:extLst>
            </p:cNvPr>
            <p:cNvSpPr txBox="1"/>
            <p:nvPr/>
          </p:nvSpPr>
          <p:spPr>
            <a:xfrm>
              <a:off x="292958" y="4399841"/>
              <a:ext cx="3486706" cy="1446550"/>
            </a:xfrm>
            <a:prstGeom prst="rect">
              <a:avLst/>
            </a:prstGeom>
            <a:noFill/>
            <a:ln>
              <a:noFill/>
            </a:ln>
          </p:spPr>
          <p:txBody>
            <a:bodyPr wrap="square">
              <a:spAutoFit/>
            </a:bodyPr>
            <a:lstStyle/>
            <a:p>
              <a:pPr algn="just"/>
              <a:r>
                <a:rPr lang="en-US" sz="1400" b="0" i="0" dirty="0">
                  <a:solidFill>
                    <a:schemeClr val="bg1"/>
                  </a:solidFill>
                  <a:effectLst/>
                  <a:latin typeface="Google Sans"/>
                </a:rPr>
                <a:t>The festive season in India is a time when many people make large purchases, including vehicles. This is why automobile companies often launch new models and offer promotions during this time of year.</a:t>
              </a:r>
            </a:p>
            <a:p>
              <a:pPr algn="just"/>
              <a:endParaRPr lang="en-IN" dirty="0">
                <a:solidFill>
                  <a:schemeClr val="bg1"/>
                </a:solidFill>
              </a:endParaRPr>
            </a:p>
          </p:txBody>
        </p:sp>
      </p:grpSp>
      <p:sp>
        <p:nvSpPr>
          <p:cNvPr id="17" name="TextBox 16">
            <a:extLst>
              <a:ext uri="{FF2B5EF4-FFF2-40B4-BE49-F238E27FC236}">
                <a16:creationId xmlns:a16="http://schemas.microsoft.com/office/drawing/2014/main" id="{84D449BE-C36F-3CCE-B07B-A4DAD3119C91}"/>
              </a:ext>
            </a:extLst>
          </p:cNvPr>
          <p:cNvSpPr txBox="1"/>
          <p:nvPr/>
        </p:nvSpPr>
        <p:spPr>
          <a:xfrm>
            <a:off x="4256084" y="2822937"/>
            <a:ext cx="3418500" cy="1384995"/>
          </a:xfrm>
          <a:prstGeom prst="rect">
            <a:avLst/>
          </a:prstGeom>
          <a:noFill/>
        </p:spPr>
        <p:txBody>
          <a:bodyPr wrap="square">
            <a:spAutoFit/>
          </a:bodyPr>
          <a:lstStyle/>
          <a:p>
            <a:pPr algn="just"/>
            <a:r>
              <a:rPr lang="en-US" sz="1400" b="0" i="0" dirty="0">
                <a:solidFill>
                  <a:schemeClr val="bg1"/>
                </a:solidFill>
                <a:effectLst/>
                <a:latin typeface="Google Sans"/>
              </a:rPr>
              <a:t>The automobile sector typically experiences lower investment in some months, but there is a surge in investment in October, reaching 219.89 Crores. This is likely due to the launch of new vehicle models and promotions during the festive season.</a:t>
            </a:r>
            <a:endParaRPr lang="en-IN" sz="1400" dirty="0">
              <a:solidFill>
                <a:schemeClr val="bg1"/>
              </a:solidFill>
            </a:endParaRPr>
          </a:p>
        </p:txBody>
      </p:sp>
      <p:grpSp>
        <p:nvGrpSpPr>
          <p:cNvPr id="2" name="Group 1">
            <a:extLst>
              <a:ext uri="{FF2B5EF4-FFF2-40B4-BE49-F238E27FC236}">
                <a16:creationId xmlns:a16="http://schemas.microsoft.com/office/drawing/2014/main" id="{4F5CD5CF-615F-D15B-2A75-3750931C6F1D}"/>
              </a:ext>
            </a:extLst>
          </p:cNvPr>
          <p:cNvGrpSpPr/>
          <p:nvPr/>
        </p:nvGrpSpPr>
        <p:grpSpPr>
          <a:xfrm>
            <a:off x="8032221" y="310370"/>
            <a:ext cx="3724275" cy="5785564"/>
            <a:chOff x="174175" y="413110"/>
            <a:chExt cx="3724275" cy="5785564"/>
          </a:xfrm>
        </p:grpSpPr>
        <p:sp>
          <p:nvSpPr>
            <p:cNvPr id="6" name="Rectangle: Rounded Corners 5">
              <a:extLst>
                <a:ext uri="{FF2B5EF4-FFF2-40B4-BE49-F238E27FC236}">
                  <a16:creationId xmlns:a16="http://schemas.microsoft.com/office/drawing/2014/main" id="{D41342BF-63AE-265A-F32D-39AE0D979073}"/>
                </a:ext>
              </a:extLst>
            </p:cNvPr>
            <p:cNvSpPr/>
            <p:nvPr/>
          </p:nvSpPr>
          <p:spPr>
            <a:xfrm>
              <a:off x="174175" y="2166674"/>
              <a:ext cx="3724275" cy="4032000"/>
            </a:xfrm>
            <a:prstGeom prst="roundRect">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a:effectLst>
              <a:glow rad="139700">
                <a:schemeClr val="accent2">
                  <a:satMod val="175000"/>
                  <a:alpha val="40000"/>
                </a:schemeClr>
              </a:glow>
            </a:effectLst>
          </p:spPr>
          <p:style>
            <a:lnRef idx="0">
              <a:scrgbClr r="0" g="0" b="0"/>
            </a:lnRef>
            <a:fillRef idx="0">
              <a:scrgbClr r="0" g="0" b="0"/>
            </a:fillRef>
            <a:effectRef idx="0">
              <a:scrgbClr r="0" g="0" b="0"/>
            </a:effectRef>
            <a:fontRef idx="minor">
              <a:schemeClr val="lt1"/>
            </a:fontRef>
          </p:style>
          <p:txBody>
            <a:bodyPr rtlCol="0" anchor="ctr"/>
            <a:lstStyle/>
            <a:p>
              <a:pPr algn="ctr"/>
              <a:endParaRPr lang="en-IN" dirty="0"/>
            </a:p>
          </p:txBody>
        </p:sp>
        <p:pic>
          <p:nvPicPr>
            <p:cNvPr id="16" name="Picture 15">
              <a:extLst>
                <a:ext uri="{FF2B5EF4-FFF2-40B4-BE49-F238E27FC236}">
                  <a16:creationId xmlns:a16="http://schemas.microsoft.com/office/drawing/2014/main" id="{8FC084B4-C871-AF4C-3191-5267B7E61C39}"/>
                </a:ext>
              </a:extLst>
            </p:cNvPr>
            <p:cNvPicPr>
              <a:picLocks noChangeAspect="1"/>
            </p:cNvPicPr>
            <p:nvPr/>
          </p:nvPicPr>
          <p:blipFill rotWithShape="1">
            <a:blip r:embed="rId4"/>
            <a:srcRect l="34441" t="-912" r="13957" b="912"/>
            <a:stretch/>
          </p:blipFill>
          <p:spPr>
            <a:xfrm>
              <a:off x="1405006" y="413110"/>
              <a:ext cx="1476000" cy="1476000"/>
            </a:xfrm>
            <a:prstGeom prst="ellipse">
              <a:avLst/>
            </a:prstGeom>
            <a:ln w="63500" cap="rnd">
              <a:noFill/>
            </a:ln>
            <a:effectLst>
              <a:glow rad="101600">
                <a:schemeClr val="accent1">
                  <a:satMod val="175000"/>
                  <a:alpha val="40000"/>
                </a:schemeClr>
              </a:glow>
            </a:effectLst>
            <a:scene3d>
              <a:camera prst="orthographicFront"/>
              <a:lightRig rig="contrasting" dir="t">
                <a:rot lat="0" lon="0" rev="3000000"/>
              </a:lightRig>
            </a:scene3d>
            <a:sp3d contourW="7620">
              <a:bevelT w="95250" h="31750"/>
              <a:contourClr>
                <a:srgbClr val="333333"/>
              </a:contourClr>
            </a:sp3d>
          </p:spPr>
        </p:pic>
        <p:sp>
          <p:nvSpPr>
            <p:cNvPr id="18" name="TextBox 17">
              <a:extLst>
                <a:ext uri="{FF2B5EF4-FFF2-40B4-BE49-F238E27FC236}">
                  <a16:creationId xmlns:a16="http://schemas.microsoft.com/office/drawing/2014/main" id="{EDB1A715-9CE1-9C0F-2F46-ADB590566C84}"/>
                </a:ext>
              </a:extLst>
            </p:cNvPr>
            <p:cNvSpPr txBox="1"/>
            <p:nvPr/>
          </p:nvSpPr>
          <p:spPr>
            <a:xfrm>
              <a:off x="292964" y="2957574"/>
              <a:ext cx="3486705" cy="276999"/>
            </a:xfrm>
            <a:prstGeom prst="rect">
              <a:avLst/>
            </a:prstGeom>
            <a:noFill/>
            <a:ln>
              <a:noFill/>
            </a:ln>
          </p:spPr>
          <p:txBody>
            <a:bodyPr wrap="square" rtlCol="0">
              <a:spAutoFit/>
            </a:bodyPr>
            <a:lstStyle/>
            <a:p>
              <a:pPr algn="just"/>
              <a:endParaRPr lang="en-IN" sz="1200" dirty="0">
                <a:solidFill>
                  <a:schemeClr val="bg1"/>
                </a:solidFill>
              </a:endParaRPr>
            </a:p>
          </p:txBody>
        </p:sp>
        <p:sp>
          <p:nvSpPr>
            <p:cNvPr id="19" name="TextBox 18">
              <a:extLst>
                <a:ext uri="{FF2B5EF4-FFF2-40B4-BE49-F238E27FC236}">
                  <a16:creationId xmlns:a16="http://schemas.microsoft.com/office/drawing/2014/main" id="{559F04DE-BD34-BEE3-D57E-09470A0C0BAF}"/>
                </a:ext>
              </a:extLst>
            </p:cNvPr>
            <p:cNvSpPr txBox="1"/>
            <p:nvPr/>
          </p:nvSpPr>
          <p:spPr>
            <a:xfrm>
              <a:off x="1191617" y="2331743"/>
              <a:ext cx="1689389" cy="307777"/>
            </a:xfrm>
            <a:prstGeom prst="rect">
              <a:avLst/>
            </a:prstGeom>
            <a:noFill/>
            <a:ln>
              <a:noFill/>
            </a:ln>
          </p:spPr>
          <p:txBody>
            <a:bodyPr wrap="square" rtlCol="0">
              <a:spAutoFit/>
            </a:bodyPr>
            <a:lstStyle/>
            <a:p>
              <a:r>
                <a:rPr lang="en-IN" sz="1400" dirty="0">
                  <a:solidFill>
                    <a:schemeClr val="bg1"/>
                  </a:solidFill>
                </a:rPr>
                <a:t>Engineering Sector</a:t>
              </a:r>
              <a:endParaRPr lang="en-IN" sz="1400" b="1" dirty="0">
                <a:solidFill>
                  <a:schemeClr val="bg1"/>
                </a:solidFill>
              </a:endParaRPr>
            </a:p>
          </p:txBody>
        </p:sp>
        <p:sp>
          <p:nvSpPr>
            <p:cNvPr id="20" name="TextBox 19">
              <a:extLst>
                <a:ext uri="{FF2B5EF4-FFF2-40B4-BE49-F238E27FC236}">
                  <a16:creationId xmlns:a16="http://schemas.microsoft.com/office/drawing/2014/main" id="{EB44FB67-4D7E-D5A1-6448-3FC591E89EF1}"/>
                </a:ext>
              </a:extLst>
            </p:cNvPr>
            <p:cNvSpPr txBox="1"/>
            <p:nvPr/>
          </p:nvSpPr>
          <p:spPr>
            <a:xfrm>
              <a:off x="292958" y="4555109"/>
              <a:ext cx="3486706" cy="1231106"/>
            </a:xfrm>
            <a:prstGeom prst="rect">
              <a:avLst/>
            </a:prstGeom>
            <a:noFill/>
            <a:ln>
              <a:noFill/>
            </a:ln>
          </p:spPr>
          <p:txBody>
            <a:bodyPr wrap="square">
              <a:spAutoFit/>
            </a:bodyPr>
            <a:lstStyle/>
            <a:p>
              <a:pPr algn="just"/>
              <a:r>
                <a:rPr lang="en-US" sz="1400" b="0" i="0" dirty="0">
                  <a:solidFill>
                    <a:schemeClr val="bg1"/>
                  </a:solidFill>
                  <a:effectLst/>
                  <a:latin typeface="Google Sans"/>
                </a:rPr>
                <a:t>The high level of investment in February suggests that the government and private sector are optimistic about the Indian economy and are investing in long-term growth</a:t>
              </a:r>
              <a:r>
                <a:rPr lang="en-US" b="0" i="0" dirty="0">
                  <a:solidFill>
                    <a:srgbClr val="E3E3E3"/>
                  </a:solidFill>
                  <a:effectLst/>
                  <a:latin typeface="Google Sans"/>
                </a:rPr>
                <a:t>.</a:t>
              </a:r>
              <a:endParaRPr lang="en-IN" dirty="0">
                <a:solidFill>
                  <a:schemeClr val="bg1"/>
                </a:solidFill>
              </a:endParaRPr>
            </a:p>
          </p:txBody>
        </p:sp>
      </p:grpSp>
      <p:sp>
        <p:nvSpPr>
          <p:cNvPr id="24" name="TextBox 23">
            <a:extLst>
              <a:ext uri="{FF2B5EF4-FFF2-40B4-BE49-F238E27FC236}">
                <a16:creationId xmlns:a16="http://schemas.microsoft.com/office/drawing/2014/main" id="{BC02D656-37D3-5F65-F188-7EAE8EE48382}"/>
              </a:ext>
            </a:extLst>
          </p:cNvPr>
          <p:cNvSpPr txBox="1"/>
          <p:nvPr/>
        </p:nvSpPr>
        <p:spPr>
          <a:xfrm>
            <a:off x="8151004" y="2684010"/>
            <a:ext cx="3486705" cy="1938992"/>
          </a:xfrm>
          <a:prstGeom prst="rect">
            <a:avLst/>
          </a:prstGeom>
          <a:noFill/>
        </p:spPr>
        <p:txBody>
          <a:bodyPr wrap="square">
            <a:spAutoFit/>
          </a:bodyPr>
          <a:lstStyle/>
          <a:p>
            <a:pPr algn="just"/>
            <a:r>
              <a:rPr lang="en-US" sz="1400" dirty="0">
                <a:solidFill>
                  <a:schemeClr val="bg1"/>
                </a:solidFill>
              </a:rPr>
              <a:t>The engineering sector received investments totaling 827.13 Crores in February, which is significantly higher than usual. This suggests that the government and private sector may be focusing on infrastructure and development during this time</a:t>
            </a:r>
            <a:r>
              <a:rPr lang="en-US" dirty="0"/>
              <a:t>.</a:t>
            </a:r>
          </a:p>
          <a:p>
            <a:endParaRPr lang="en-US" dirty="0"/>
          </a:p>
        </p:txBody>
      </p:sp>
    </p:spTree>
    <p:extLst>
      <p:ext uri="{BB962C8B-B14F-4D97-AF65-F5344CB8AC3E}">
        <p14:creationId xmlns:p14="http://schemas.microsoft.com/office/powerpoint/2010/main" val="316498967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A66EBE16-4625-F4DE-5040-08B735034093}"/>
              </a:ext>
            </a:extLst>
          </p:cNvPr>
          <p:cNvGrpSpPr/>
          <p:nvPr/>
        </p:nvGrpSpPr>
        <p:grpSpPr>
          <a:xfrm>
            <a:off x="1664673" y="227724"/>
            <a:ext cx="3724275" cy="5833110"/>
            <a:chOff x="265719" y="108283"/>
            <a:chExt cx="3724275" cy="5833110"/>
          </a:xfrm>
        </p:grpSpPr>
        <p:grpSp>
          <p:nvGrpSpPr>
            <p:cNvPr id="4" name="Group 3">
              <a:extLst>
                <a:ext uri="{FF2B5EF4-FFF2-40B4-BE49-F238E27FC236}">
                  <a16:creationId xmlns:a16="http://schemas.microsoft.com/office/drawing/2014/main" id="{D50786FE-F8F5-9DCE-6818-9F3B4ED7C16A}"/>
                </a:ext>
              </a:extLst>
            </p:cNvPr>
            <p:cNvGrpSpPr/>
            <p:nvPr/>
          </p:nvGrpSpPr>
          <p:grpSpPr>
            <a:xfrm>
              <a:off x="265719" y="108283"/>
              <a:ext cx="3724275" cy="5833110"/>
              <a:chOff x="174175" y="365564"/>
              <a:chExt cx="3724275" cy="5833110"/>
            </a:xfrm>
          </p:grpSpPr>
          <p:sp>
            <p:nvSpPr>
              <p:cNvPr id="5" name="Rectangle: Rounded Corners 4">
                <a:extLst>
                  <a:ext uri="{FF2B5EF4-FFF2-40B4-BE49-F238E27FC236}">
                    <a16:creationId xmlns:a16="http://schemas.microsoft.com/office/drawing/2014/main" id="{E5518BAF-02D2-EEEE-EF05-02C8EB965387}"/>
                  </a:ext>
                </a:extLst>
              </p:cNvPr>
              <p:cNvSpPr/>
              <p:nvPr/>
            </p:nvSpPr>
            <p:spPr>
              <a:xfrm>
                <a:off x="174175" y="2166674"/>
                <a:ext cx="3724275" cy="4032000"/>
              </a:xfrm>
              <a:prstGeom prst="roundRect">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a:effectLst>
                <a:glow rad="139700">
                  <a:schemeClr val="accent2">
                    <a:satMod val="175000"/>
                    <a:alpha val="40000"/>
                  </a:schemeClr>
                </a:glow>
              </a:effectLst>
            </p:spPr>
            <p:style>
              <a:lnRef idx="0">
                <a:scrgbClr r="0" g="0" b="0"/>
              </a:lnRef>
              <a:fillRef idx="0">
                <a:scrgbClr r="0" g="0" b="0"/>
              </a:fillRef>
              <a:effectRef idx="0">
                <a:scrgbClr r="0" g="0" b="0"/>
              </a:effectRef>
              <a:fontRef idx="minor">
                <a:schemeClr val="lt1"/>
              </a:fontRef>
            </p:style>
            <p:txBody>
              <a:bodyPr rtlCol="0" anchor="ctr"/>
              <a:lstStyle/>
              <a:p>
                <a:pPr algn="ctr"/>
                <a:endParaRPr lang="en-IN" dirty="0"/>
              </a:p>
            </p:txBody>
          </p:sp>
          <p:pic>
            <p:nvPicPr>
              <p:cNvPr id="6" name="Picture 5">
                <a:extLst>
                  <a:ext uri="{FF2B5EF4-FFF2-40B4-BE49-F238E27FC236}">
                    <a16:creationId xmlns:a16="http://schemas.microsoft.com/office/drawing/2014/main" id="{E031145F-0851-087B-D52F-7A16D7C56244}"/>
                  </a:ext>
                </a:extLst>
              </p:cNvPr>
              <p:cNvPicPr>
                <a:picLocks noChangeAspect="1"/>
              </p:cNvPicPr>
              <p:nvPr/>
            </p:nvPicPr>
            <p:blipFill>
              <a:blip r:embed="rId2"/>
              <a:srcRect l="30000" r="30000"/>
              <a:stretch/>
            </p:blipFill>
            <p:spPr>
              <a:xfrm>
                <a:off x="1298312" y="365564"/>
                <a:ext cx="1476000" cy="1476000"/>
              </a:xfrm>
              <a:prstGeom prst="ellipse">
                <a:avLst/>
              </a:prstGeom>
              <a:ln w="63500" cap="rnd">
                <a:noFill/>
              </a:ln>
              <a:effectLst>
                <a:glow rad="101600">
                  <a:schemeClr val="accent1">
                    <a:satMod val="175000"/>
                    <a:alpha val="40000"/>
                  </a:schemeClr>
                </a:glow>
              </a:effectLst>
              <a:scene3d>
                <a:camera prst="orthographicFront"/>
                <a:lightRig rig="contrasting" dir="t">
                  <a:rot lat="0" lon="0" rev="3000000"/>
                </a:lightRig>
              </a:scene3d>
              <a:sp3d contourW="7620">
                <a:bevelT w="95250" h="31750"/>
                <a:contourClr>
                  <a:srgbClr val="333333"/>
                </a:contourClr>
              </a:sp3d>
            </p:spPr>
          </p:pic>
          <p:sp>
            <p:nvSpPr>
              <p:cNvPr id="7" name="TextBox 6">
                <a:extLst>
                  <a:ext uri="{FF2B5EF4-FFF2-40B4-BE49-F238E27FC236}">
                    <a16:creationId xmlns:a16="http://schemas.microsoft.com/office/drawing/2014/main" id="{1F6596EC-A81A-DAA1-6703-C241F47ECFDE}"/>
                  </a:ext>
                </a:extLst>
              </p:cNvPr>
              <p:cNvSpPr txBox="1"/>
              <p:nvPr/>
            </p:nvSpPr>
            <p:spPr>
              <a:xfrm>
                <a:off x="292964" y="2957574"/>
                <a:ext cx="3486705" cy="276999"/>
              </a:xfrm>
              <a:prstGeom prst="rect">
                <a:avLst/>
              </a:prstGeom>
              <a:noFill/>
              <a:ln>
                <a:noFill/>
              </a:ln>
            </p:spPr>
            <p:txBody>
              <a:bodyPr wrap="square" rtlCol="0">
                <a:spAutoFit/>
              </a:bodyPr>
              <a:lstStyle/>
              <a:p>
                <a:pPr algn="just"/>
                <a:endParaRPr lang="en-IN" sz="1200" dirty="0">
                  <a:solidFill>
                    <a:schemeClr val="bg1"/>
                  </a:solidFill>
                </a:endParaRPr>
              </a:p>
            </p:txBody>
          </p:sp>
          <p:sp>
            <p:nvSpPr>
              <p:cNvPr id="8" name="TextBox 7">
                <a:extLst>
                  <a:ext uri="{FF2B5EF4-FFF2-40B4-BE49-F238E27FC236}">
                    <a16:creationId xmlns:a16="http://schemas.microsoft.com/office/drawing/2014/main" id="{5E1403FD-5436-B365-AF19-64BDDA7F7C15}"/>
                  </a:ext>
                </a:extLst>
              </p:cNvPr>
              <p:cNvSpPr txBox="1"/>
              <p:nvPr/>
            </p:nvSpPr>
            <p:spPr>
              <a:xfrm>
                <a:off x="928777" y="2498428"/>
                <a:ext cx="2707689" cy="523220"/>
              </a:xfrm>
              <a:prstGeom prst="rect">
                <a:avLst/>
              </a:prstGeom>
              <a:noFill/>
              <a:ln>
                <a:noFill/>
              </a:ln>
            </p:spPr>
            <p:txBody>
              <a:bodyPr wrap="square" rtlCol="0">
                <a:spAutoFit/>
              </a:bodyPr>
              <a:lstStyle/>
              <a:p>
                <a:r>
                  <a:rPr lang="en-IN" sz="1400" b="1" dirty="0" err="1">
                    <a:solidFill>
                      <a:schemeClr val="bg1"/>
                    </a:solidFill>
                  </a:rPr>
                  <a:t>Agro</a:t>
                </a:r>
                <a:r>
                  <a:rPr lang="en-IN" sz="1400" b="1" dirty="0">
                    <a:solidFill>
                      <a:schemeClr val="bg1"/>
                    </a:solidFill>
                  </a:rPr>
                  <a:t>-Based and Cold Storage</a:t>
                </a:r>
              </a:p>
              <a:p>
                <a:endParaRPr lang="en-IN" sz="1400" b="1" dirty="0">
                  <a:solidFill>
                    <a:schemeClr val="bg1"/>
                  </a:solidFill>
                </a:endParaRPr>
              </a:p>
            </p:txBody>
          </p:sp>
          <p:sp>
            <p:nvSpPr>
              <p:cNvPr id="9" name="TextBox 8">
                <a:extLst>
                  <a:ext uri="{FF2B5EF4-FFF2-40B4-BE49-F238E27FC236}">
                    <a16:creationId xmlns:a16="http://schemas.microsoft.com/office/drawing/2014/main" id="{A17D7A99-34C5-9C49-8096-570C375B353D}"/>
                  </a:ext>
                </a:extLst>
              </p:cNvPr>
              <p:cNvSpPr txBox="1"/>
              <p:nvPr/>
            </p:nvSpPr>
            <p:spPr>
              <a:xfrm>
                <a:off x="292958" y="4399841"/>
                <a:ext cx="3486706" cy="369332"/>
              </a:xfrm>
              <a:prstGeom prst="rect">
                <a:avLst/>
              </a:prstGeom>
              <a:noFill/>
              <a:ln>
                <a:noFill/>
              </a:ln>
            </p:spPr>
            <p:txBody>
              <a:bodyPr wrap="square">
                <a:spAutoFit/>
              </a:bodyPr>
              <a:lstStyle/>
              <a:p>
                <a:pPr algn="just"/>
                <a:endParaRPr lang="en-IN" dirty="0">
                  <a:solidFill>
                    <a:schemeClr val="bg1"/>
                  </a:solidFill>
                </a:endParaRPr>
              </a:p>
            </p:txBody>
          </p:sp>
        </p:grpSp>
        <p:sp>
          <p:nvSpPr>
            <p:cNvPr id="11" name="TextBox 10">
              <a:extLst>
                <a:ext uri="{FF2B5EF4-FFF2-40B4-BE49-F238E27FC236}">
                  <a16:creationId xmlns:a16="http://schemas.microsoft.com/office/drawing/2014/main" id="{4F34C219-AD72-C8D4-8554-B01F8208960F}"/>
                </a:ext>
              </a:extLst>
            </p:cNvPr>
            <p:cNvSpPr txBox="1"/>
            <p:nvPr/>
          </p:nvSpPr>
          <p:spPr>
            <a:xfrm>
              <a:off x="384506" y="2795267"/>
              <a:ext cx="3486706" cy="1169551"/>
            </a:xfrm>
            <a:prstGeom prst="rect">
              <a:avLst/>
            </a:prstGeom>
            <a:noFill/>
          </p:spPr>
          <p:txBody>
            <a:bodyPr wrap="square">
              <a:spAutoFit/>
            </a:bodyPr>
            <a:lstStyle/>
            <a:p>
              <a:pPr algn="just"/>
              <a:r>
                <a:rPr lang="en-US" sz="1400" dirty="0" err="1">
                  <a:solidFill>
                    <a:schemeClr val="bg1"/>
                  </a:solidFill>
                </a:rPr>
                <a:t>Agro</a:t>
              </a:r>
              <a:r>
                <a:rPr lang="en-US" sz="1400" dirty="0">
                  <a:solidFill>
                    <a:schemeClr val="bg1"/>
                  </a:solidFill>
                </a:rPr>
                <a:t>-Based and Cold Storage The </a:t>
              </a:r>
              <a:r>
                <a:rPr lang="en-US" sz="1400" dirty="0" err="1">
                  <a:solidFill>
                    <a:schemeClr val="bg1"/>
                  </a:solidFill>
                </a:rPr>
                <a:t>Agro</a:t>
              </a:r>
              <a:r>
                <a:rPr lang="en-US" sz="1400" dirty="0">
                  <a:solidFill>
                    <a:schemeClr val="bg1"/>
                  </a:solidFill>
                </a:rPr>
                <a:t>-Based sector, specifically Cold Storage, experiences its highest investments in June at 574.77 Crores, which aligns with the agricultural harvest season.</a:t>
              </a:r>
              <a:endParaRPr lang="en-IN" sz="1400" dirty="0">
                <a:solidFill>
                  <a:schemeClr val="bg1"/>
                </a:solidFill>
              </a:endParaRPr>
            </a:p>
          </p:txBody>
        </p:sp>
        <p:sp>
          <p:nvSpPr>
            <p:cNvPr id="13" name="TextBox 12">
              <a:extLst>
                <a:ext uri="{FF2B5EF4-FFF2-40B4-BE49-F238E27FC236}">
                  <a16:creationId xmlns:a16="http://schemas.microsoft.com/office/drawing/2014/main" id="{4EB18300-D337-8D7D-5D2A-D736BF8DAF65}"/>
                </a:ext>
              </a:extLst>
            </p:cNvPr>
            <p:cNvSpPr txBox="1"/>
            <p:nvPr/>
          </p:nvSpPr>
          <p:spPr>
            <a:xfrm>
              <a:off x="384507" y="3964818"/>
              <a:ext cx="3486706" cy="1600438"/>
            </a:xfrm>
            <a:prstGeom prst="rect">
              <a:avLst/>
            </a:prstGeom>
            <a:noFill/>
          </p:spPr>
          <p:txBody>
            <a:bodyPr wrap="square">
              <a:spAutoFit/>
            </a:bodyPr>
            <a:lstStyle/>
            <a:p>
              <a:pPr algn="just"/>
              <a:r>
                <a:rPr lang="en-US" sz="1400" dirty="0">
                  <a:solidFill>
                    <a:schemeClr val="bg1"/>
                  </a:solidFill>
                </a:rPr>
                <a:t>The high level of investment in cold storage in June is likely due to the need to store the harvested crops. Cold storage facilities help to extend the shelf life of fruits, vegetables, and other agricultural products, which can help to reduce food waste and improve farmer incomes.</a:t>
              </a:r>
              <a:endParaRPr lang="en-IN" sz="1400" dirty="0">
                <a:solidFill>
                  <a:schemeClr val="bg1"/>
                </a:solidFill>
              </a:endParaRPr>
            </a:p>
          </p:txBody>
        </p:sp>
      </p:grpSp>
      <p:grpSp>
        <p:nvGrpSpPr>
          <p:cNvPr id="14" name="Group 13">
            <a:extLst>
              <a:ext uri="{FF2B5EF4-FFF2-40B4-BE49-F238E27FC236}">
                <a16:creationId xmlns:a16="http://schemas.microsoft.com/office/drawing/2014/main" id="{129D3ADC-8A18-E08F-7EED-D82E01011287}"/>
              </a:ext>
            </a:extLst>
          </p:cNvPr>
          <p:cNvGrpSpPr/>
          <p:nvPr/>
        </p:nvGrpSpPr>
        <p:grpSpPr>
          <a:xfrm>
            <a:off x="5905975" y="227724"/>
            <a:ext cx="3724275" cy="5833110"/>
            <a:chOff x="198584" y="365564"/>
            <a:chExt cx="3724275" cy="5833110"/>
          </a:xfrm>
        </p:grpSpPr>
        <p:sp>
          <p:nvSpPr>
            <p:cNvPr id="15" name="Rectangle: Rounded Corners 14">
              <a:extLst>
                <a:ext uri="{FF2B5EF4-FFF2-40B4-BE49-F238E27FC236}">
                  <a16:creationId xmlns:a16="http://schemas.microsoft.com/office/drawing/2014/main" id="{48BD997E-9D28-B6C4-A0E3-9564615D3538}"/>
                </a:ext>
              </a:extLst>
            </p:cNvPr>
            <p:cNvSpPr/>
            <p:nvPr/>
          </p:nvSpPr>
          <p:spPr>
            <a:xfrm>
              <a:off x="198584" y="2166674"/>
              <a:ext cx="3724275" cy="4032000"/>
            </a:xfrm>
            <a:prstGeom prst="roundRect">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a:effectLst>
              <a:glow rad="139700">
                <a:schemeClr val="accent2">
                  <a:satMod val="175000"/>
                  <a:alpha val="40000"/>
                </a:schemeClr>
              </a:glow>
            </a:effectLst>
          </p:spPr>
          <p:style>
            <a:lnRef idx="0">
              <a:scrgbClr r="0" g="0" b="0"/>
            </a:lnRef>
            <a:fillRef idx="0">
              <a:scrgbClr r="0" g="0" b="0"/>
            </a:fillRef>
            <a:effectRef idx="0">
              <a:scrgbClr r="0" g="0" b="0"/>
            </a:effectRef>
            <a:fontRef idx="minor">
              <a:schemeClr val="lt1"/>
            </a:fontRef>
          </p:style>
          <p:txBody>
            <a:bodyPr rtlCol="0" anchor="ctr"/>
            <a:lstStyle/>
            <a:p>
              <a:pPr algn="ctr"/>
              <a:endParaRPr lang="en-IN" dirty="0"/>
            </a:p>
          </p:txBody>
        </p:sp>
        <p:pic>
          <p:nvPicPr>
            <p:cNvPr id="16" name="Picture 15">
              <a:extLst>
                <a:ext uri="{FF2B5EF4-FFF2-40B4-BE49-F238E27FC236}">
                  <a16:creationId xmlns:a16="http://schemas.microsoft.com/office/drawing/2014/main" id="{B52CE501-8E12-485B-BAAD-0CF82D8019FB}"/>
                </a:ext>
              </a:extLst>
            </p:cNvPr>
            <p:cNvPicPr>
              <a:picLocks noChangeAspect="1"/>
            </p:cNvPicPr>
            <p:nvPr/>
          </p:nvPicPr>
          <p:blipFill>
            <a:blip r:embed="rId2"/>
            <a:srcRect l="30000" r="30000"/>
            <a:stretch/>
          </p:blipFill>
          <p:spPr>
            <a:xfrm>
              <a:off x="1298312" y="365564"/>
              <a:ext cx="1476000" cy="1476000"/>
            </a:xfrm>
            <a:prstGeom prst="ellipse">
              <a:avLst/>
            </a:prstGeom>
            <a:ln w="63500" cap="rnd">
              <a:noFill/>
            </a:ln>
            <a:effectLst>
              <a:glow rad="101600">
                <a:schemeClr val="accent1">
                  <a:satMod val="175000"/>
                  <a:alpha val="40000"/>
                </a:schemeClr>
              </a:glow>
            </a:effectLst>
            <a:scene3d>
              <a:camera prst="orthographicFront"/>
              <a:lightRig rig="contrasting" dir="t">
                <a:rot lat="0" lon="0" rev="3000000"/>
              </a:lightRig>
            </a:scene3d>
            <a:sp3d contourW="7620">
              <a:bevelT w="95250" h="31750"/>
              <a:contourClr>
                <a:srgbClr val="333333"/>
              </a:contourClr>
            </a:sp3d>
          </p:spPr>
        </p:pic>
        <p:sp>
          <p:nvSpPr>
            <p:cNvPr id="17" name="TextBox 16">
              <a:extLst>
                <a:ext uri="{FF2B5EF4-FFF2-40B4-BE49-F238E27FC236}">
                  <a16:creationId xmlns:a16="http://schemas.microsoft.com/office/drawing/2014/main" id="{0F78194F-49D8-65A8-2EE8-09AFC20BA2B6}"/>
                </a:ext>
              </a:extLst>
            </p:cNvPr>
            <p:cNvSpPr txBox="1"/>
            <p:nvPr/>
          </p:nvSpPr>
          <p:spPr>
            <a:xfrm>
              <a:off x="275876" y="2999459"/>
              <a:ext cx="3486705" cy="276999"/>
            </a:xfrm>
            <a:prstGeom prst="rect">
              <a:avLst/>
            </a:prstGeom>
            <a:noFill/>
            <a:ln>
              <a:noFill/>
            </a:ln>
          </p:spPr>
          <p:txBody>
            <a:bodyPr wrap="square" rtlCol="0">
              <a:spAutoFit/>
            </a:bodyPr>
            <a:lstStyle/>
            <a:p>
              <a:pPr algn="just"/>
              <a:endParaRPr lang="en-IN" sz="1200" dirty="0">
                <a:solidFill>
                  <a:schemeClr val="bg1"/>
                </a:solidFill>
              </a:endParaRPr>
            </a:p>
          </p:txBody>
        </p:sp>
        <p:sp>
          <p:nvSpPr>
            <p:cNvPr id="18" name="TextBox 17">
              <a:extLst>
                <a:ext uri="{FF2B5EF4-FFF2-40B4-BE49-F238E27FC236}">
                  <a16:creationId xmlns:a16="http://schemas.microsoft.com/office/drawing/2014/main" id="{3899088B-0422-0424-8948-52728CE1EBD7}"/>
                </a:ext>
              </a:extLst>
            </p:cNvPr>
            <p:cNvSpPr txBox="1"/>
            <p:nvPr/>
          </p:nvSpPr>
          <p:spPr>
            <a:xfrm>
              <a:off x="1102912" y="2498428"/>
              <a:ext cx="2707689" cy="307777"/>
            </a:xfrm>
            <a:prstGeom prst="rect">
              <a:avLst/>
            </a:prstGeom>
            <a:noFill/>
            <a:ln>
              <a:noFill/>
            </a:ln>
          </p:spPr>
          <p:txBody>
            <a:bodyPr wrap="square" rtlCol="0">
              <a:spAutoFit/>
            </a:bodyPr>
            <a:lstStyle/>
            <a:p>
              <a:r>
                <a:rPr lang="en-IN" sz="1400" b="1" dirty="0">
                  <a:solidFill>
                    <a:schemeClr val="bg1">
                      <a:lumMod val="95000"/>
                    </a:schemeClr>
                  </a:solidFill>
                </a:rPr>
                <a:t>Cement and Concrete</a:t>
              </a:r>
            </a:p>
          </p:txBody>
        </p:sp>
        <p:sp>
          <p:nvSpPr>
            <p:cNvPr id="19" name="TextBox 18">
              <a:extLst>
                <a:ext uri="{FF2B5EF4-FFF2-40B4-BE49-F238E27FC236}">
                  <a16:creationId xmlns:a16="http://schemas.microsoft.com/office/drawing/2014/main" id="{3164267A-2695-E84C-0529-57172AC95894}"/>
                </a:ext>
              </a:extLst>
            </p:cNvPr>
            <p:cNvSpPr txBox="1"/>
            <p:nvPr/>
          </p:nvSpPr>
          <p:spPr>
            <a:xfrm>
              <a:off x="323895" y="4694630"/>
              <a:ext cx="3486706" cy="369332"/>
            </a:xfrm>
            <a:prstGeom prst="rect">
              <a:avLst/>
            </a:prstGeom>
            <a:noFill/>
            <a:ln>
              <a:noFill/>
            </a:ln>
          </p:spPr>
          <p:txBody>
            <a:bodyPr wrap="square">
              <a:spAutoFit/>
            </a:bodyPr>
            <a:lstStyle/>
            <a:p>
              <a:pPr algn="just"/>
              <a:endParaRPr lang="en-IN" dirty="0">
                <a:solidFill>
                  <a:schemeClr val="bg1"/>
                </a:solidFill>
              </a:endParaRPr>
            </a:p>
          </p:txBody>
        </p:sp>
      </p:grpSp>
      <p:sp>
        <p:nvSpPr>
          <p:cNvPr id="21" name="TextBox 20">
            <a:extLst>
              <a:ext uri="{FF2B5EF4-FFF2-40B4-BE49-F238E27FC236}">
                <a16:creationId xmlns:a16="http://schemas.microsoft.com/office/drawing/2014/main" id="{A869D16B-5BD9-C0D3-7660-1A618E68004B}"/>
              </a:ext>
            </a:extLst>
          </p:cNvPr>
          <p:cNvSpPr txBox="1"/>
          <p:nvPr/>
        </p:nvSpPr>
        <p:spPr>
          <a:xfrm>
            <a:off x="6096000" y="2958233"/>
            <a:ext cx="3373972" cy="2062103"/>
          </a:xfrm>
          <a:prstGeom prst="rect">
            <a:avLst/>
          </a:prstGeom>
          <a:noFill/>
        </p:spPr>
        <p:txBody>
          <a:bodyPr wrap="square" rtlCol="0">
            <a:spAutoFit/>
          </a:bodyPr>
          <a:lstStyle/>
          <a:p>
            <a:pPr algn="just"/>
            <a:r>
              <a:rPr lang="en-US" sz="1600" b="0" i="0" dirty="0">
                <a:solidFill>
                  <a:schemeClr val="bg1"/>
                </a:solidFill>
                <a:effectLst/>
                <a:latin typeface="Google Sans"/>
              </a:rPr>
              <a:t>Investments in the cement and concrete, and fly ash bricks sectors peak in August, at 966.82 Crores. This suggests that there may be a seasonal trend in construction activity, with more construction projects taking place in August than in other months of the year.</a:t>
            </a:r>
            <a:endParaRPr lang="en-IN" sz="1600" dirty="0">
              <a:solidFill>
                <a:schemeClr val="bg1"/>
              </a:solidFill>
            </a:endParaRPr>
          </a:p>
        </p:txBody>
      </p:sp>
    </p:spTree>
    <p:extLst>
      <p:ext uri="{BB962C8B-B14F-4D97-AF65-F5344CB8AC3E}">
        <p14:creationId xmlns:p14="http://schemas.microsoft.com/office/powerpoint/2010/main" val="314223498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43CF120-764F-116C-DE48-E7ACBA3F7299}"/>
              </a:ext>
            </a:extLst>
          </p:cNvPr>
          <p:cNvSpPr txBox="1"/>
          <p:nvPr/>
        </p:nvSpPr>
        <p:spPr>
          <a:xfrm>
            <a:off x="557140" y="2112962"/>
            <a:ext cx="5866108" cy="1938992"/>
          </a:xfrm>
          <a:prstGeom prst="rect">
            <a:avLst/>
          </a:prstGeom>
          <a:gradFill flip="none" rotWithShape="1">
            <a:gsLst>
              <a:gs pos="0">
                <a:schemeClr val="accent4"/>
              </a:gs>
              <a:gs pos="48000">
                <a:schemeClr val="accent5">
                  <a:lumMod val="97000"/>
                  <a:lumOff val="3000"/>
                </a:schemeClr>
              </a:gs>
              <a:gs pos="100000">
                <a:schemeClr val="accent5">
                  <a:lumMod val="60000"/>
                  <a:lumOff val="40000"/>
                </a:schemeClr>
              </a:gs>
            </a:gsLst>
            <a:lin ang="16200000" scaled="1"/>
            <a:tileRect/>
          </a:gradFill>
          <a:effectLst>
            <a:glow rad="228600">
              <a:schemeClr val="accent6">
                <a:satMod val="175000"/>
                <a:alpha val="40000"/>
              </a:schemeClr>
            </a:glow>
          </a:effectLst>
        </p:spPr>
        <p:txBody>
          <a:bodyPr wrap="square" rtlCol="0">
            <a:spAutoFit/>
          </a:bodyPr>
          <a:lstStyle/>
          <a:p>
            <a:r>
              <a:rPr lang="en-US" sz="6000" dirty="0">
                <a:effectLst>
                  <a:glow rad="63500">
                    <a:schemeClr val="accent4">
                      <a:satMod val="175000"/>
                      <a:alpha val="40000"/>
                    </a:schemeClr>
                  </a:glow>
                </a:effectLst>
              </a:rPr>
              <a:t>Secondary Research</a:t>
            </a:r>
            <a:endParaRPr lang="en-IN" sz="6000" dirty="0">
              <a:effectLst>
                <a:glow rad="63500">
                  <a:schemeClr val="accent4">
                    <a:satMod val="175000"/>
                    <a:alpha val="40000"/>
                  </a:schemeClr>
                </a:glow>
              </a:effectLst>
            </a:endParaRPr>
          </a:p>
        </p:txBody>
      </p:sp>
      <p:pic>
        <p:nvPicPr>
          <p:cNvPr id="4" name="Picture 3">
            <a:extLst>
              <a:ext uri="{FF2B5EF4-FFF2-40B4-BE49-F238E27FC236}">
                <a16:creationId xmlns:a16="http://schemas.microsoft.com/office/drawing/2014/main" id="{9959C745-A28C-6AAC-F185-345290527855}"/>
              </a:ext>
            </a:extLst>
          </p:cNvPr>
          <p:cNvPicPr>
            <a:picLocks noChangeAspect="1"/>
          </p:cNvPicPr>
          <p:nvPr/>
        </p:nvPicPr>
        <p:blipFill>
          <a:blip r:embed="rId2"/>
          <a:stretch>
            <a:fillRect/>
          </a:stretch>
        </p:blipFill>
        <p:spPr>
          <a:xfrm>
            <a:off x="7280160" y="0"/>
            <a:ext cx="4911840" cy="6400800"/>
          </a:xfrm>
          <a:prstGeom prst="rect">
            <a:avLst/>
          </a:prstGeom>
        </p:spPr>
      </p:pic>
    </p:spTree>
    <p:extLst>
      <p:ext uri="{BB962C8B-B14F-4D97-AF65-F5344CB8AC3E}">
        <p14:creationId xmlns:p14="http://schemas.microsoft.com/office/powerpoint/2010/main" val="76537165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D05589C-9A97-6BAB-2749-F34A7AD6918C}"/>
              </a:ext>
            </a:extLst>
          </p:cNvPr>
          <p:cNvSpPr txBox="1"/>
          <p:nvPr/>
        </p:nvSpPr>
        <p:spPr>
          <a:xfrm>
            <a:off x="791852" y="308431"/>
            <a:ext cx="10265789" cy="461665"/>
          </a:xfrm>
          <a:prstGeom prst="rect">
            <a:avLst/>
          </a:prstGeom>
          <a:noFill/>
        </p:spPr>
        <p:txBody>
          <a:bodyPr wrap="square">
            <a:spAutoFit/>
          </a:bodyPr>
          <a:lstStyle/>
          <a:p>
            <a:pPr algn="ctr"/>
            <a:r>
              <a:rPr lang="en-US" sz="2400" b="1" dirty="0"/>
              <a:t>1. The top 5 districts to buy commercial properties in Telangana</a:t>
            </a:r>
            <a:endParaRPr lang="en-IN" sz="2400" b="1" dirty="0"/>
          </a:p>
        </p:txBody>
      </p:sp>
      <p:pic>
        <p:nvPicPr>
          <p:cNvPr id="7" name="Picture 6">
            <a:extLst>
              <a:ext uri="{FF2B5EF4-FFF2-40B4-BE49-F238E27FC236}">
                <a16:creationId xmlns:a16="http://schemas.microsoft.com/office/drawing/2014/main" id="{2A97862E-2DC7-D48B-8640-B401DD1C20D1}"/>
              </a:ext>
            </a:extLst>
          </p:cNvPr>
          <p:cNvPicPr>
            <a:picLocks noChangeAspect="1"/>
          </p:cNvPicPr>
          <p:nvPr/>
        </p:nvPicPr>
        <p:blipFill>
          <a:blip r:embed="rId2"/>
          <a:stretch>
            <a:fillRect/>
          </a:stretch>
        </p:blipFill>
        <p:spPr>
          <a:xfrm>
            <a:off x="6096000" y="1641147"/>
            <a:ext cx="5219700" cy="3028950"/>
          </a:xfrm>
          <a:prstGeom prst="rect">
            <a:avLst/>
          </a:prstGeom>
          <a:effectLst>
            <a:glow rad="228600">
              <a:schemeClr val="accent4">
                <a:satMod val="175000"/>
                <a:alpha val="40000"/>
              </a:schemeClr>
            </a:glow>
            <a:outerShdw blurRad="76200" dist="12700" dir="2700000" sy="-23000" kx="-800400" algn="bl" rotWithShape="0">
              <a:prstClr val="black">
                <a:alpha val="20000"/>
              </a:prstClr>
            </a:outerShdw>
          </a:effectLst>
        </p:spPr>
      </p:pic>
      <p:grpSp>
        <p:nvGrpSpPr>
          <p:cNvPr id="20" name="Group 19">
            <a:extLst>
              <a:ext uri="{FF2B5EF4-FFF2-40B4-BE49-F238E27FC236}">
                <a16:creationId xmlns:a16="http://schemas.microsoft.com/office/drawing/2014/main" id="{13962914-BA1E-F260-03D0-09687CBA3C5E}"/>
              </a:ext>
            </a:extLst>
          </p:cNvPr>
          <p:cNvGrpSpPr/>
          <p:nvPr/>
        </p:nvGrpSpPr>
        <p:grpSpPr>
          <a:xfrm>
            <a:off x="791852" y="1519311"/>
            <a:ext cx="4503486" cy="3608870"/>
            <a:chOff x="791852" y="1519311"/>
            <a:chExt cx="4503486" cy="3608870"/>
          </a:xfrm>
        </p:grpSpPr>
        <p:grpSp>
          <p:nvGrpSpPr>
            <p:cNvPr id="8" name="Group 7">
              <a:extLst>
                <a:ext uri="{FF2B5EF4-FFF2-40B4-BE49-F238E27FC236}">
                  <a16:creationId xmlns:a16="http://schemas.microsoft.com/office/drawing/2014/main" id="{E59F31B9-BA3D-B7FE-A2BD-53E217528221}"/>
                </a:ext>
              </a:extLst>
            </p:cNvPr>
            <p:cNvGrpSpPr/>
            <p:nvPr/>
          </p:nvGrpSpPr>
          <p:grpSpPr>
            <a:xfrm>
              <a:off x="791852" y="1519311"/>
              <a:ext cx="4503486" cy="3608870"/>
              <a:chOff x="2817633" y="831996"/>
              <a:chExt cx="4852674" cy="4027171"/>
            </a:xfrm>
          </p:grpSpPr>
          <p:grpSp>
            <p:nvGrpSpPr>
              <p:cNvPr id="9" name="Group 8">
                <a:extLst>
                  <a:ext uri="{FF2B5EF4-FFF2-40B4-BE49-F238E27FC236}">
                    <a16:creationId xmlns:a16="http://schemas.microsoft.com/office/drawing/2014/main" id="{7165C407-59B8-6DE2-3822-193D689D11E0}"/>
                  </a:ext>
                </a:extLst>
              </p:cNvPr>
              <p:cNvGrpSpPr/>
              <p:nvPr/>
            </p:nvGrpSpPr>
            <p:grpSpPr>
              <a:xfrm>
                <a:off x="2817633" y="831996"/>
                <a:ext cx="4852674" cy="4027171"/>
                <a:chOff x="438656" y="1399969"/>
                <a:chExt cx="4352029" cy="3819690"/>
              </a:xfrm>
            </p:grpSpPr>
            <p:grpSp>
              <p:nvGrpSpPr>
                <p:cNvPr id="12" name="Group 11">
                  <a:extLst>
                    <a:ext uri="{FF2B5EF4-FFF2-40B4-BE49-F238E27FC236}">
                      <a16:creationId xmlns:a16="http://schemas.microsoft.com/office/drawing/2014/main" id="{1BD35395-4066-2C6D-8FE6-6214E7120744}"/>
                    </a:ext>
                  </a:extLst>
                </p:cNvPr>
                <p:cNvGrpSpPr/>
                <p:nvPr/>
              </p:nvGrpSpPr>
              <p:grpSpPr>
                <a:xfrm>
                  <a:off x="438656" y="1399969"/>
                  <a:ext cx="4352029" cy="3819690"/>
                  <a:chOff x="339749" y="1837524"/>
                  <a:chExt cx="4607510" cy="4012706"/>
                </a:xfrm>
                <a:effectLst>
                  <a:glow rad="228600">
                    <a:schemeClr val="accent3">
                      <a:satMod val="175000"/>
                      <a:alpha val="40000"/>
                    </a:schemeClr>
                  </a:glow>
                  <a:outerShdw blurRad="50800" dist="50800" dir="5400000" algn="ctr" rotWithShape="0">
                    <a:srgbClr val="000000">
                      <a:alpha val="0"/>
                    </a:srgbClr>
                  </a:outerShdw>
                </a:effectLst>
              </p:grpSpPr>
              <p:sp>
                <p:nvSpPr>
                  <p:cNvPr id="15" name="Rectangle 14">
                    <a:extLst>
                      <a:ext uri="{FF2B5EF4-FFF2-40B4-BE49-F238E27FC236}">
                        <a16:creationId xmlns:a16="http://schemas.microsoft.com/office/drawing/2014/main" id="{94F62DC0-4C7E-4DA9-0B2C-A0AC142BD362}"/>
                      </a:ext>
                    </a:extLst>
                  </p:cNvPr>
                  <p:cNvSpPr/>
                  <p:nvPr/>
                </p:nvSpPr>
                <p:spPr>
                  <a:xfrm>
                    <a:off x="339749" y="1837524"/>
                    <a:ext cx="4607508" cy="4012706"/>
                  </a:xfrm>
                  <a:prstGeom prst="rect">
                    <a:avLst/>
                  </a:prstGeom>
                  <a:ln w="3175">
                    <a:solidFill>
                      <a:schemeClr val="tx2">
                        <a:lumMod val="90000"/>
                        <a:lumOff val="10000"/>
                      </a:schemeClr>
                    </a:solidFill>
                  </a:ln>
                  <a:effectLst>
                    <a:outerShdw blurRad="127000" dist="76200" dir="5400000" algn="ctr" rotWithShape="0">
                      <a:srgbClr val="000000"/>
                    </a:outerShdw>
                    <a:reflection blurRad="762000" stA="99000" endPos="0" dist="50800" dir="5400000" sy="-100000" algn="bl" rotWithShape="0"/>
                  </a:effectLst>
                </p:spPr>
                <p:style>
                  <a:lnRef idx="2">
                    <a:schemeClr val="dk1"/>
                  </a:lnRef>
                  <a:fillRef idx="1">
                    <a:schemeClr val="lt1"/>
                  </a:fillRef>
                  <a:effectRef idx="0">
                    <a:schemeClr val="dk1"/>
                  </a:effectRef>
                  <a:fontRef idx="minor">
                    <a:schemeClr val="dk1"/>
                  </a:fontRef>
                </p:style>
                <p:txBody>
                  <a:bodyPr rtlCol="0" anchor="ctr"/>
                  <a:lstStyle/>
                  <a:p>
                    <a:endParaRPr lang="en-IN" dirty="0"/>
                  </a:p>
                </p:txBody>
              </p:sp>
              <p:sp>
                <p:nvSpPr>
                  <p:cNvPr id="16" name="Rectangle 15">
                    <a:extLst>
                      <a:ext uri="{FF2B5EF4-FFF2-40B4-BE49-F238E27FC236}">
                        <a16:creationId xmlns:a16="http://schemas.microsoft.com/office/drawing/2014/main" id="{B4430339-0198-DC04-6C1D-6BB631D6A790}"/>
                      </a:ext>
                    </a:extLst>
                  </p:cNvPr>
                  <p:cNvSpPr/>
                  <p:nvPr/>
                </p:nvSpPr>
                <p:spPr>
                  <a:xfrm>
                    <a:off x="339749" y="1839662"/>
                    <a:ext cx="4607510" cy="442239"/>
                  </a:xfrm>
                  <a:prstGeom prst="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solidFill>
                      <a:schemeClr val="tx2">
                        <a:lumMod val="90000"/>
                        <a:lumOff val="10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dirty="0"/>
                  </a:p>
                </p:txBody>
              </p:sp>
              <p:sp>
                <p:nvSpPr>
                  <p:cNvPr id="17" name="TextBox 16">
                    <a:extLst>
                      <a:ext uri="{FF2B5EF4-FFF2-40B4-BE49-F238E27FC236}">
                        <a16:creationId xmlns:a16="http://schemas.microsoft.com/office/drawing/2014/main" id="{5F5996F2-B248-6C1B-4630-07D6DF8F6AE8}"/>
                      </a:ext>
                    </a:extLst>
                  </p:cNvPr>
                  <p:cNvSpPr txBox="1"/>
                  <p:nvPr/>
                </p:nvSpPr>
                <p:spPr>
                  <a:xfrm>
                    <a:off x="398779" y="1904499"/>
                    <a:ext cx="4234648" cy="410661"/>
                  </a:xfrm>
                  <a:prstGeom prst="rect">
                    <a:avLst/>
                  </a:prstGeom>
                  <a:noFill/>
                  <a:ln>
                    <a:noFill/>
                  </a:ln>
                </p:spPr>
                <p:txBody>
                  <a:bodyPr wrap="square" rtlCol="0">
                    <a:spAutoFit/>
                  </a:bodyPr>
                  <a:lstStyle/>
                  <a:p>
                    <a:pPr algn="ctr"/>
                    <a:r>
                      <a:rPr lang="en-US" b="1" dirty="0">
                        <a:solidFill>
                          <a:schemeClr val="bg1"/>
                        </a:solidFill>
                        <a:latin typeface="Adobe Gothic Std B" panose="020B0800000000000000" pitchFamily="34" charset="-128"/>
                        <a:ea typeface="Adobe Gothic Std B" panose="020B0800000000000000" pitchFamily="34" charset="-128"/>
                      </a:rPr>
                      <a:t>1.Hyderabad</a:t>
                    </a:r>
                    <a:endParaRPr lang="en-IN" b="1" dirty="0">
                      <a:solidFill>
                        <a:schemeClr val="bg1"/>
                      </a:solidFill>
                      <a:latin typeface="Adobe Gothic Std B" panose="020B0800000000000000" pitchFamily="34" charset="-128"/>
                      <a:ea typeface="Adobe Gothic Std B" panose="020B0800000000000000" pitchFamily="34" charset="-128"/>
                    </a:endParaRPr>
                  </a:p>
                </p:txBody>
              </p:sp>
            </p:grpSp>
            <p:sp>
              <p:nvSpPr>
                <p:cNvPr id="13" name="TextBox 12">
                  <a:extLst>
                    <a:ext uri="{FF2B5EF4-FFF2-40B4-BE49-F238E27FC236}">
                      <a16:creationId xmlns:a16="http://schemas.microsoft.com/office/drawing/2014/main" id="{10CE3180-92F0-B569-1BAB-E48306EF02CE}"/>
                    </a:ext>
                  </a:extLst>
                </p:cNvPr>
                <p:cNvSpPr txBox="1"/>
                <p:nvPr/>
              </p:nvSpPr>
              <p:spPr>
                <a:xfrm>
                  <a:off x="543581" y="1853959"/>
                  <a:ext cx="4070566" cy="368193"/>
                </a:xfrm>
                <a:prstGeom prst="rect">
                  <a:avLst/>
                </a:prstGeom>
                <a:noFill/>
              </p:spPr>
              <p:txBody>
                <a:bodyPr wrap="square">
                  <a:spAutoFit/>
                </a:bodyPr>
                <a:lstStyle/>
                <a:p>
                  <a:pPr algn="just">
                    <a:lnSpc>
                      <a:spcPct val="150000"/>
                    </a:lnSpc>
                  </a:pPr>
                  <a:endParaRPr lang="en-IN" dirty="0"/>
                </a:p>
              </p:txBody>
            </p:sp>
          </p:grpSp>
          <p:sp>
            <p:nvSpPr>
              <p:cNvPr id="10" name="TextBox 9">
                <a:extLst>
                  <a:ext uri="{FF2B5EF4-FFF2-40B4-BE49-F238E27FC236}">
                    <a16:creationId xmlns:a16="http://schemas.microsoft.com/office/drawing/2014/main" id="{623A3CBD-8C81-54F2-1DEE-F590B750A36D}"/>
                  </a:ext>
                </a:extLst>
              </p:cNvPr>
              <p:cNvSpPr txBox="1"/>
              <p:nvPr/>
            </p:nvSpPr>
            <p:spPr>
              <a:xfrm>
                <a:off x="3023374" y="1873923"/>
                <a:ext cx="4316402" cy="412141"/>
              </a:xfrm>
              <a:prstGeom prst="rect">
                <a:avLst/>
              </a:prstGeom>
              <a:noFill/>
            </p:spPr>
            <p:txBody>
              <a:bodyPr wrap="square">
                <a:spAutoFit/>
              </a:bodyPr>
              <a:lstStyle/>
              <a:p>
                <a:pPr algn="ctr"/>
                <a:endParaRPr lang="en-IN" dirty="0"/>
              </a:p>
            </p:txBody>
          </p:sp>
        </p:grpSp>
        <p:sp>
          <p:nvSpPr>
            <p:cNvPr id="19" name="TextBox 18">
              <a:extLst>
                <a:ext uri="{FF2B5EF4-FFF2-40B4-BE49-F238E27FC236}">
                  <a16:creationId xmlns:a16="http://schemas.microsoft.com/office/drawing/2014/main" id="{3DF4DA91-27E2-973C-B23B-EB0CFCE730A2}"/>
                </a:ext>
              </a:extLst>
            </p:cNvPr>
            <p:cNvSpPr txBox="1"/>
            <p:nvPr/>
          </p:nvSpPr>
          <p:spPr>
            <a:xfrm>
              <a:off x="1082675" y="2308084"/>
              <a:ext cx="3806028" cy="2031325"/>
            </a:xfrm>
            <a:prstGeom prst="rect">
              <a:avLst/>
            </a:prstGeom>
            <a:noFill/>
          </p:spPr>
          <p:txBody>
            <a:bodyPr wrap="square">
              <a:spAutoFit/>
            </a:bodyPr>
            <a:lstStyle/>
            <a:p>
              <a:pPr algn="just"/>
              <a:r>
                <a:rPr lang="en-US" b="0" i="0" dirty="0">
                  <a:effectLst/>
                  <a:latin typeface="Google Sans"/>
                </a:rPr>
                <a:t>Hyderabad is the capital of Telangana and the most populous city in the state. It is a major center for the IT, pharmaceutical, and financial services industries. The city is also home to a number of educational institutions and research centers.</a:t>
              </a:r>
              <a:endParaRPr lang="en-IN" dirty="0"/>
            </a:p>
          </p:txBody>
        </p:sp>
      </p:grpSp>
    </p:spTree>
    <p:extLst>
      <p:ext uri="{BB962C8B-B14F-4D97-AF65-F5344CB8AC3E}">
        <p14:creationId xmlns:p14="http://schemas.microsoft.com/office/powerpoint/2010/main" val="63084204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8F9FE8BD-8EE4-9C04-566C-8E8CDEA7ED17}"/>
              </a:ext>
            </a:extLst>
          </p:cNvPr>
          <p:cNvGrpSpPr/>
          <p:nvPr/>
        </p:nvGrpSpPr>
        <p:grpSpPr>
          <a:xfrm>
            <a:off x="791852" y="1521234"/>
            <a:ext cx="4503486" cy="3608870"/>
            <a:chOff x="791852" y="1521234"/>
            <a:chExt cx="4503486" cy="3608870"/>
          </a:xfrm>
        </p:grpSpPr>
        <p:grpSp>
          <p:nvGrpSpPr>
            <p:cNvPr id="7" name="Group 6">
              <a:extLst>
                <a:ext uri="{FF2B5EF4-FFF2-40B4-BE49-F238E27FC236}">
                  <a16:creationId xmlns:a16="http://schemas.microsoft.com/office/drawing/2014/main" id="{FB5E1480-9DA5-3577-32A2-7FEA332D38BA}"/>
                </a:ext>
              </a:extLst>
            </p:cNvPr>
            <p:cNvGrpSpPr/>
            <p:nvPr/>
          </p:nvGrpSpPr>
          <p:grpSpPr>
            <a:xfrm>
              <a:off x="791852" y="1521234"/>
              <a:ext cx="4503486" cy="3608870"/>
              <a:chOff x="2817633" y="834142"/>
              <a:chExt cx="4852674" cy="4027171"/>
            </a:xfrm>
          </p:grpSpPr>
          <p:grpSp>
            <p:nvGrpSpPr>
              <p:cNvPr id="9" name="Group 8">
                <a:extLst>
                  <a:ext uri="{FF2B5EF4-FFF2-40B4-BE49-F238E27FC236}">
                    <a16:creationId xmlns:a16="http://schemas.microsoft.com/office/drawing/2014/main" id="{24BEAF2B-86FA-75EB-5598-1D85189234EE}"/>
                  </a:ext>
                </a:extLst>
              </p:cNvPr>
              <p:cNvGrpSpPr/>
              <p:nvPr/>
            </p:nvGrpSpPr>
            <p:grpSpPr>
              <a:xfrm>
                <a:off x="2817633" y="834142"/>
                <a:ext cx="4852674" cy="4027171"/>
                <a:chOff x="438656" y="1402004"/>
                <a:chExt cx="4352029" cy="3819690"/>
              </a:xfrm>
            </p:grpSpPr>
            <p:grpSp>
              <p:nvGrpSpPr>
                <p:cNvPr id="11" name="Group 10">
                  <a:extLst>
                    <a:ext uri="{FF2B5EF4-FFF2-40B4-BE49-F238E27FC236}">
                      <a16:creationId xmlns:a16="http://schemas.microsoft.com/office/drawing/2014/main" id="{344F488B-34FF-771E-F47A-FCD970A945AE}"/>
                    </a:ext>
                  </a:extLst>
                </p:cNvPr>
                <p:cNvGrpSpPr/>
                <p:nvPr/>
              </p:nvGrpSpPr>
              <p:grpSpPr>
                <a:xfrm>
                  <a:off x="438656" y="1402004"/>
                  <a:ext cx="4352029" cy="3819690"/>
                  <a:chOff x="339749" y="1839662"/>
                  <a:chExt cx="4607510" cy="4012706"/>
                </a:xfrm>
                <a:effectLst>
                  <a:glow rad="228600">
                    <a:schemeClr val="accent3">
                      <a:satMod val="175000"/>
                      <a:alpha val="40000"/>
                    </a:schemeClr>
                  </a:glow>
                  <a:outerShdw blurRad="50800" dist="50800" dir="5400000" algn="ctr" rotWithShape="0">
                    <a:srgbClr val="000000">
                      <a:alpha val="0"/>
                    </a:srgbClr>
                  </a:outerShdw>
                </a:effectLst>
              </p:grpSpPr>
              <p:sp>
                <p:nvSpPr>
                  <p:cNvPr id="13" name="Rectangle 12">
                    <a:extLst>
                      <a:ext uri="{FF2B5EF4-FFF2-40B4-BE49-F238E27FC236}">
                        <a16:creationId xmlns:a16="http://schemas.microsoft.com/office/drawing/2014/main" id="{1B522BEC-3E9D-34D3-CB0C-403E13C59F02}"/>
                      </a:ext>
                    </a:extLst>
                  </p:cNvPr>
                  <p:cNvSpPr/>
                  <p:nvPr/>
                </p:nvSpPr>
                <p:spPr>
                  <a:xfrm>
                    <a:off x="339751" y="1839662"/>
                    <a:ext cx="4607508" cy="4012706"/>
                  </a:xfrm>
                  <a:prstGeom prst="rect">
                    <a:avLst/>
                  </a:prstGeom>
                  <a:ln w="3175">
                    <a:solidFill>
                      <a:schemeClr val="tx2">
                        <a:lumMod val="90000"/>
                        <a:lumOff val="10000"/>
                      </a:schemeClr>
                    </a:solidFill>
                  </a:ln>
                  <a:effectLst>
                    <a:outerShdw blurRad="127000" dist="76200" dir="5400000" algn="ctr" rotWithShape="0">
                      <a:srgbClr val="000000"/>
                    </a:outerShdw>
                    <a:reflection blurRad="762000" stA="99000" endPos="0" dist="50800" dir="5400000" sy="-100000" algn="bl" rotWithShape="0"/>
                  </a:effectLst>
                </p:spPr>
                <p:style>
                  <a:lnRef idx="2">
                    <a:schemeClr val="dk1"/>
                  </a:lnRef>
                  <a:fillRef idx="1">
                    <a:schemeClr val="lt1"/>
                  </a:fillRef>
                  <a:effectRef idx="0">
                    <a:schemeClr val="dk1"/>
                  </a:effectRef>
                  <a:fontRef idx="minor">
                    <a:schemeClr val="dk1"/>
                  </a:fontRef>
                </p:style>
                <p:txBody>
                  <a:bodyPr rtlCol="0" anchor="ctr"/>
                  <a:lstStyle/>
                  <a:p>
                    <a:endParaRPr lang="en-IN" dirty="0"/>
                  </a:p>
                </p:txBody>
              </p:sp>
              <p:sp>
                <p:nvSpPr>
                  <p:cNvPr id="14" name="Rectangle 13">
                    <a:extLst>
                      <a:ext uri="{FF2B5EF4-FFF2-40B4-BE49-F238E27FC236}">
                        <a16:creationId xmlns:a16="http://schemas.microsoft.com/office/drawing/2014/main" id="{086050E2-A3B3-BBDE-B83E-AFFCDE9EDCEA}"/>
                      </a:ext>
                    </a:extLst>
                  </p:cNvPr>
                  <p:cNvSpPr/>
                  <p:nvPr/>
                </p:nvSpPr>
                <p:spPr>
                  <a:xfrm>
                    <a:off x="339749" y="1839662"/>
                    <a:ext cx="4607510" cy="442239"/>
                  </a:xfrm>
                  <a:prstGeom prst="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solidFill>
                      <a:schemeClr val="tx2">
                        <a:lumMod val="90000"/>
                        <a:lumOff val="10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dirty="0"/>
                  </a:p>
                </p:txBody>
              </p:sp>
              <p:sp>
                <p:nvSpPr>
                  <p:cNvPr id="15" name="TextBox 14">
                    <a:extLst>
                      <a:ext uri="{FF2B5EF4-FFF2-40B4-BE49-F238E27FC236}">
                        <a16:creationId xmlns:a16="http://schemas.microsoft.com/office/drawing/2014/main" id="{BE1235B3-4E27-FFAE-CA09-3295C43E1B37}"/>
                      </a:ext>
                    </a:extLst>
                  </p:cNvPr>
                  <p:cNvSpPr txBox="1"/>
                  <p:nvPr/>
                </p:nvSpPr>
                <p:spPr>
                  <a:xfrm>
                    <a:off x="398779" y="1904499"/>
                    <a:ext cx="4234648" cy="410661"/>
                  </a:xfrm>
                  <a:prstGeom prst="rect">
                    <a:avLst/>
                  </a:prstGeom>
                  <a:noFill/>
                  <a:ln>
                    <a:noFill/>
                  </a:ln>
                </p:spPr>
                <p:txBody>
                  <a:bodyPr wrap="square" rtlCol="0">
                    <a:spAutoFit/>
                  </a:bodyPr>
                  <a:lstStyle/>
                  <a:p>
                    <a:pPr algn="ctr"/>
                    <a:r>
                      <a:rPr lang="en-US" b="1" dirty="0">
                        <a:solidFill>
                          <a:schemeClr val="bg1"/>
                        </a:solidFill>
                        <a:latin typeface="Adobe Gothic Std B" panose="020B0800000000000000" pitchFamily="34" charset="-128"/>
                        <a:ea typeface="Adobe Gothic Std B" panose="020B0800000000000000" pitchFamily="34" charset="-128"/>
                      </a:rPr>
                      <a:t>2. </a:t>
                    </a:r>
                    <a:r>
                      <a:rPr lang="en-US" b="1" dirty="0" err="1">
                        <a:solidFill>
                          <a:schemeClr val="bg1"/>
                        </a:solidFill>
                        <a:latin typeface="Adobe Gothic Std B" panose="020B0800000000000000" pitchFamily="34" charset="-128"/>
                        <a:ea typeface="Adobe Gothic Std B" panose="020B0800000000000000" pitchFamily="34" charset="-128"/>
                      </a:rPr>
                      <a:t>Rangareddy</a:t>
                    </a:r>
                    <a:endParaRPr lang="en-IN" b="1" dirty="0">
                      <a:solidFill>
                        <a:schemeClr val="bg1"/>
                      </a:solidFill>
                      <a:latin typeface="Adobe Gothic Std B" panose="020B0800000000000000" pitchFamily="34" charset="-128"/>
                      <a:ea typeface="Adobe Gothic Std B" panose="020B0800000000000000" pitchFamily="34" charset="-128"/>
                    </a:endParaRPr>
                  </a:p>
                </p:txBody>
              </p:sp>
            </p:grpSp>
            <p:sp>
              <p:nvSpPr>
                <p:cNvPr id="12" name="TextBox 11">
                  <a:extLst>
                    <a:ext uri="{FF2B5EF4-FFF2-40B4-BE49-F238E27FC236}">
                      <a16:creationId xmlns:a16="http://schemas.microsoft.com/office/drawing/2014/main" id="{F71676CB-9165-7EE4-1AE2-E461A99C4140}"/>
                    </a:ext>
                  </a:extLst>
                </p:cNvPr>
                <p:cNvSpPr txBox="1"/>
                <p:nvPr/>
              </p:nvSpPr>
              <p:spPr>
                <a:xfrm>
                  <a:off x="543581" y="1853959"/>
                  <a:ext cx="4070566" cy="368193"/>
                </a:xfrm>
                <a:prstGeom prst="rect">
                  <a:avLst/>
                </a:prstGeom>
                <a:noFill/>
              </p:spPr>
              <p:txBody>
                <a:bodyPr wrap="square">
                  <a:spAutoFit/>
                </a:bodyPr>
                <a:lstStyle/>
                <a:p>
                  <a:pPr algn="just">
                    <a:lnSpc>
                      <a:spcPct val="150000"/>
                    </a:lnSpc>
                  </a:pPr>
                  <a:endParaRPr lang="en-IN" dirty="0"/>
                </a:p>
              </p:txBody>
            </p:sp>
          </p:grpSp>
          <p:sp>
            <p:nvSpPr>
              <p:cNvPr id="10" name="TextBox 9">
                <a:extLst>
                  <a:ext uri="{FF2B5EF4-FFF2-40B4-BE49-F238E27FC236}">
                    <a16:creationId xmlns:a16="http://schemas.microsoft.com/office/drawing/2014/main" id="{A2D31086-51B7-D6CC-BD22-1B39C2A75543}"/>
                  </a:ext>
                </a:extLst>
              </p:cNvPr>
              <p:cNvSpPr txBox="1"/>
              <p:nvPr/>
            </p:nvSpPr>
            <p:spPr>
              <a:xfrm>
                <a:off x="3023374" y="1873923"/>
                <a:ext cx="4316402" cy="412141"/>
              </a:xfrm>
              <a:prstGeom prst="rect">
                <a:avLst/>
              </a:prstGeom>
              <a:noFill/>
            </p:spPr>
            <p:txBody>
              <a:bodyPr wrap="square">
                <a:spAutoFit/>
              </a:bodyPr>
              <a:lstStyle/>
              <a:p>
                <a:pPr algn="ctr"/>
                <a:endParaRPr lang="en-IN" dirty="0"/>
              </a:p>
            </p:txBody>
          </p:sp>
        </p:grpSp>
        <p:sp>
          <p:nvSpPr>
            <p:cNvPr id="8" name="TextBox 7">
              <a:extLst>
                <a:ext uri="{FF2B5EF4-FFF2-40B4-BE49-F238E27FC236}">
                  <a16:creationId xmlns:a16="http://schemas.microsoft.com/office/drawing/2014/main" id="{486B2AFD-5C54-205E-6C49-2D3732C3B882}"/>
                </a:ext>
              </a:extLst>
            </p:cNvPr>
            <p:cNvSpPr txBox="1"/>
            <p:nvPr/>
          </p:nvSpPr>
          <p:spPr>
            <a:xfrm>
              <a:off x="1103529" y="2626247"/>
              <a:ext cx="3806028" cy="1477328"/>
            </a:xfrm>
            <a:prstGeom prst="rect">
              <a:avLst/>
            </a:prstGeom>
            <a:noFill/>
          </p:spPr>
          <p:txBody>
            <a:bodyPr wrap="square">
              <a:spAutoFit/>
            </a:bodyPr>
            <a:lstStyle/>
            <a:p>
              <a:pPr algn="just"/>
              <a:r>
                <a:rPr lang="en-US" b="0" i="0" dirty="0" err="1">
                  <a:effectLst/>
                  <a:latin typeface="Google Sans"/>
                </a:rPr>
                <a:t>Rangareddy</a:t>
              </a:r>
              <a:r>
                <a:rPr lang="en-US" b="0" i="0" dirty="0">
                  <a:effectLst/>
                  <a:latin typeface="Google Sans"/>
                </a:rPr>
                <a:t> district is located adjacent to Hyderabad and is home to a number of IT and manufacturing companies. The district is also home to the Rajiv Gandhi International Airport.</a:t>
              </a:r>
              <a:endParaRPr lang="en-IN" dirty="0"/>
            </a:p>
          </p:txBody>
        </p:sp>
      </p:grpSp>
      <p:pic>
        <p:nvPicPr>
          <p:cNvPr id="16" name="Picture 15">
            <a:extLst>
              <a:ext uri="{FF2B5EF4-FFF2-40B4-BE49-F238E27FC236}">
                <a16:creationId xmlns:a16="http://schemas.microsoft.com/office/drawing/2014/main" id="{42447CED-E45A-3311-5905-F3338C277D19}"/>
              </a:ext>
            </a:extLst>
          </p:cNvPr>
          <p:cNvPicPr>
            <a:picLocks noChangeAspect="1"/>
          </p:cNvPicPr>
          <p:nvPr/>
        </p:nvPicPr>
        <p:blipFill>
          <a:blip r:embed="rId2"/>
          <a:srcRect/>
          <a:stretch/>
        </p:blipFill>
        <p:spPr>
          <a:xfrm>
            <a:off x="6616161" y="1641147"/>
            <a:ext cx="4669267" cy="3384000"/>
          </a:xfrm>
          <a:prstGeom prst="rect">
            <a:avLst/>
          </a:prstGeom>
          <a:effectLst>
            <a:glow rad="228600">
              <a:schemeClr val="accent4">
                <a:satMod val="175000"/>
                <a:alpha val="40000"/>
              </a:schemeClr>
            </a:glow>
            <a:outerShdw blurRad="76200" dist="12700" dir="2700000" sy="-23000" kx="-800400" algn="bl" rotWithShape="0">
              <a:prstClr val="black">
                <a:alpha val="20000"/>
              </a:prstClr>
            </a:outerShdw>
          </a:effectLst>
        </p:spPr>
      </p:pic>
      <p:sp>
        <p:nvSpPr>
          <p:cNvPr id="19" name="TextBox 18">
            <a:extLst>
              <a:ext uri="{FF2B5EF4-FFF2-40B4-BE49-F238E27FC236}">
                <a16:creationId xmlns:a16="http://schemas.microsoft.com/office/drawing/2014/main" id="{9BBE5C75-44C2-04B5-E5AB-B13657679225}"/>
              </a:ext>
            </a:extLst>
          </p:cNvPr>
          <p:cNvSpPr txBox="1"/>
          <p:nvPr/>
        </p:nvSpPr>
        <p:spPr>
          <a:xfrm>
            <a:off x="1192489" y="431180"/>
            <a:ext cx="10732417"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Franklin Gothic Book" panose="020F0502020204030204"/>
                <a:ea typeface="+mn-ea"/>
                <a:cs typeface="+mn-cs"/>
              </a:rPr>
              <a:t>The top 5 districts to buy commercial properties in Telangana</a:t>
            </a:r>
            <a:endParaRPr kumimoji="0" lang="en-IN" sz="2400" b="1" i="0" u="none" strike="noStrike" kern="1200" cap="none" spc="0" normalizeH="0" baseline="0" noProof="0" dirty="0">
              <a:ln>
                <a:noFill/>
              </a:ln>
              <a:solidFill>
                <a:prstClr val="black"/>
              </a:solidFill>
              <a:effectLst/>
              <a:uLnTx/>
              <a:uFillTx/>
              <a:latin typeface="Franklin Gothic Book" panose="020F0502020204030204"/>
              <a:ea typeface="+mn-ea"/>
              <a:cs typeface="+mn-cs"/>
            </a:endParaRPr>
          </a:p>
        </p:txBody>
      </p:sp>
    </p:spTree>
    <p:extLst>
      <p:ext uri="{BB962C8B-B14F-4D97-AF65-F5344CB8AC3E}">
        <p14:creationId xmlns:p14="http://schemas.microsoft.com/office/powerpoint/2010/main" val="33560429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descr="Bullseye">
            <a:extLst>
              <a:ext uri="{FF2B5EF4-FFF2-40B4-BE49-F238E27FC236}">
                <a16:creationId xmlns:a16="http://schemas.microsoft.com/office/drawing/2014/main" id="{06FD8903-64D8-A771-766D-C15A75A6CC7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804359" y="1525693"/>
            <a:ext cx="1008000" cy="1008000"/>
          </a:xfrm>
          <a:prstGeom prst="rect">
            <a:avLst/>
          </a:prstGeom>
        </p:spPr>
      </p:pic>
      <p:sp>
        <p:nvSpPr>
          <p:cNvPr id="4" name="TextBox 3">
            <a:extLst>
              <a:ext uri="{FF2B5EF4-FFF2-40B4-BE49-F238E27FC236}">
                <a16:creationId xmlns:a16="http://schemas.microsoft.com/office/drawing/2014/main" id="{F1F403F1-DEF9-1DC7-A570-EC992288674F}"/>
              </a:ext>
            </a:extLst>
          </p:cNvPr>
          <p:cNvSpPr txBox="1"/>
          <p:nvPr/>
        </p:nvSpPr>
        <p:spPr>
          <a:xfrm>
            <a:off x="749371" y="2752266"/>
            <a:ext cx="5117977" cy="1200329"/>
          </a:xfrm>
          <a:prstGeom prst="rect">
            <a:avLst/>
          </a:prstGeom>
          <a:noFill/>
        </p:spPr>
        <p:txBody>
          <a:bodyPr wrap="square" rtlCol="0">
            <a:spAutoFit/>
          </a:bodyPr>
          <a:lstStyle/>
          <a:p>
            <a:pPr marL="285750" indent="-285750">
              <a:buFont typeface="Arial" panose="020B0604020202020204" pitchFamily="34" charset="0"/>
              <a:buChar char="•"/>
            </a:pPr>
            <a:r>
              <a:rPr lang="en-US" dirty="0"/>
              <a:t>Explore Stamp Registration, Transportation and Ts-</a:t>
            </a:r>
            <a:r>
              <a:rPr lang="en-US" dirty="0" err="1"/>
              <a:t>Ipass</a:t>
            </a:r>
            <a:r>
              <a:rPr lang="en-US" dirty="0"/>
              <a:t> Datasets.  </a:t>
            </a:r>
          </a:p>
          <a:p>
            <a:pPr marL="285750" indent="-285750">
              <a:buFont typeface="Arial" panose="020B0604020202020204" pitchFamily="34" charset="0"/>
              <a:buChar char="•"/>
            </a:pPr>
            <a:r>
              <a:rPr lang="en-US" dirty="0"/>
              <a:t>Understand their attributes, categories and time period. </a:t>
            </a:r>
            <a:endParaRPr lang="en-IN" dirty="0"/>
          </a:p>
        </p:txBody>
      </p:sp>
      <p:pic>
        <p:nvPicPr>
          <p:cNvPr id="6" name="Graphic 5" descr="Presentation with pie chart">
            <a:extLst>
              <a:ext uri="{FF2B5EF4-FFF2-40B4-BE49-F238E27FC236}">
                <a16:creationId xmlns:a16="http://schemas.microsoft.com/office/drawing/2014/main" id="{4F32A85B-04C0-6F73-FEA6-04E004B8481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183448" y="1590139"/>
            <a:ext cx="972000" cy="972000"/>
          </a:xfrm>
          <a:prstGeom prst="rect">
            <a:avLst/>
          </a:prstGeom>
        </p:spPr>
      </p:pic>
      <p:sp>
        <p:nvSpPr>
          <p:cNvPr id="7" name="TextBox 6">
            <a:extLst>
              <a:ext uri="{FF2B5EF4-FFF2-40B4-BE49-F238E27FC236}">
                <a16:creationId xmlns:a16="http://schemas.microsoft.com/office/drawing/2014/main" id="{A8C06928-480C-A724-4732-0EA76A41EB20}"/>
              </a:ext>
            </a:extLst>
          </p:cNvPr>
          <p:cNvSpPr txBox="1"/>
          <p:nvPr/>
        </p:nvSpPr>
        <p:spPr>
          <a:xfrm>
            <a:off x="6697814" y="3077347"/>
            <a:ext cx="3943269" cy="646331"/>
          </a:xfrm>
          <a:prstGeom prst="rect">
            <a:avLst/>
          </a:prstGeom>
          <a:noFill/>
        </p:spPr>
        <p:txBody>
          <a:bodyPr wrap="square" rtlCol="0">
            <a:spAutoFit/>
          </a:bodyPr>
          <a:lstStyle/>
          <a:p>
            <a:pPr marL="285750" indent="-285750">
              <a:buFont typeface="Arial" panose="020B0604020202020204" pitchFamily="34" charset="0"/>
              <a:buChar char="•"/>
            </a:pPr>
            <a:r>
              <a:rPr lang="en-US" dirty="0"/>
              <a:t>Analyze trends and patterns within each department. </a:t>
            </a:r>
            <a:endParaRPr lang="en-IN" dirty="0"/>
          </a:p>
        </p:txBody>
      </p:sp>
      <p:pic>
        <p:nvPicPr>
          <p:cNvPr id="9" name="Graphic 8" descr="Research">
            <a:extLst>
              <a:ext uri="{FF2B5EF4-FFF2-40B4-BE49-F238E27FC236}">
                <a16:creationId xmlns:a16="http://schemas.microsoft.com/office/drawing/2014/main" id="{A58CA1DA-8DA2-C01E-4BEF-F19B9D9CC8D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937769" y="4050682"/>
            <a:ext cx="972000" cy="972000"/>
          </a:xfrm>
          <a:prstGeom prst="rect">
            <a:avLst/>
          </a:prstGeom>
        </p:spPr>
      </p:pic>
      <p:sp>
        <p:nvSpPr>
          <p:cNvPr id="10" name="TextBox 9">
            <a:extLst>
              <a:ext uri="{FF2B5EF4-FFF2-40B4-BE49-F238E27FC236}">
                <a16:creationId xmlns:a16="http://schemas.microsoft.com/office/drawing/2014/main" id="{AF984989-F5FF-B340-948C-FDC6BE3E40BD}"/>
              </a:ext>
            </a:extLst>
          </p:cNvPr>
          <p:cNvSpPr txBox="1"/>
          <p:nvPr/>
        </p:nvSpPr>
        <p:spPr>
          <a:xfrm>
            <a:off x="864781" y="5459829"/>
            <a:ext cx="5117977" cy="646331"/>
          </a:xfrm>
          <a:prstGeom prst="rect">
            <a:avLst/>
          </a:prstGeom>
          <a:noFill/>
        </p:spPr>
        <p:txBody>
          <a:bodyPr wrap="square" rtlCol="0">
            <a:spAutoFit/>
          </a:bodyPr>
          <a:lstStyle/>
          <a:p>
            <a:pPr marL="285750" indent="-285750">
              <a:buFont typeface="Arial" panose="020B0604020202020204" pitchFamily="34" charset="0"/>
              <a:buChar char="•"/>
            </a:pPr>
            <a:r>
              <a:rPr lang="en-US" dirty="0"/>
              <a:t>Identify growth opportunities and areas needing attention.</a:t>
            </a:r>
            <a:endParaRPr lang="en-IN" dirty="0"/>
          </a:p>
        </p:txBody>
      </p:sp>
      <p:pic>
        <p:nvPicPr>
          <p:cNvPr id="12" name="Graphic 11" descr="Hourglass">
            <a:extLst>
              <a:ext uri="{FF2B5EF4-FFF2-40B4-BE49-F238E27FC236}">
                <a16:creationId xmlns:a16="http://schemas.microsoft.com/office/drawing/2014/main" id="{602FFFBE-7724-58AD-854F-219CCED82A0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165449" y="4032682"/>
            <a:ext cx="1008000" cy="1008000"/>
          </a:xfrm>
          <a:prstGeom prst="rect">
            <a:avLst/>
          </a:prstGeom>
        </p:spPr>
      </p:pic>
      <p:sp>
        <p:nvSpPr>
          <p:cNvPr id="13" name="TextBox 12">
            <a:extLst>
              <a:ext uri="{FF2B5EF4-FFF2-40B4-BE49-F238E27FC236}">
                <a16:creationId xmlns:a16="http://schemas.microsoft.com/office/drawing/2014/main" id="{04B213EE-43B6-0595-BADD-783864C6FC53}"/>
              </a:ext>
            </a:extLst>
          </p:cNvPr>
          <p:cNvSpPr txBox="1"/>
          <p:nvPr/>
        </p:nvSpPr>
        <p:spPr>
          <a:xfrm>
            <a:off x="6667147" y="5182829"/>
            <a:ext cx="5033639" cy="1200329"/>
          </a:xfrm>
          <a:prstGeom prst="rect">
            <a:avLst/>
          </a:prstGeom>
          <a:noFill/>
        </p:spPr>
        <p:txBody>
          <a:bodyPr wrap="square" rtlCol="0">
            <a:spAutoFit/>
          </a:bodyPr>
          <a:lstStyle/>
          <a:p>
            <a:pPr marL="285750" indent="-285750">
              <a:buFont typeface="Arial" panose="020B0604020202020204" pitchFamily="34" charset="0"/>
              <a:buChar char="•"/>
            </a:pPr>
            <a:r>
              <a:rPr lang="en-US" dirty="0"/>
              <a:t>Find correlation among these departments and report the overall growth of the state through insights and relevant visuals such as shape maps</a:t>
            </a:r>
            <a:endParaRPr lang="en-IN" dirty="0"/>
          </a:p>
        </p:txBody>
      </p:sp>
      <p:sp>
        <p:nvSpPr>
          <p:cNvPr id="14" name="TextBox 13">
            <a:extLst>
              <a:ext uri="{FF2B5EF4-FFF2-40B4-BE49-F238E27FC236}">
                <a16:creationId xmlns:a16="http://schemas.microsoft.com/office/drawing/2014/main" id="{55FAF5D0-56C5-736E-913F-C8E73EF06072}"/>
              </a:ext>
            </a:extLst>
          </p:cNvPr>
          <p:cNvSpPr txBox="1"/>
          <p:nvPr/>
        </p:nvSpPr>
        <p:spPr>
          <a:xfrm>
            <a:off x="864782" y="387356"/>
            <a:ext cx="3335744" cy="830997"/>
          </a:xfrm>
          <a:prstGeom prst="rect">
            <a:avLst/>
          </a:prstGeom>
          <a:blipFill>
            <a:blip r:embed="rId10"/>
            <a:tile tx="0" ty="0" sx="100000" sy="100000" flip="none" algn="tl"/>
          </a:blipFill>
        </p:spPr>
        <p:txBody>
          <a:bodyPr wrap="square" rtlCol="0">
            <a:spAutoFit/>
          </a:bodyPr>
          <a:lstStyle/>
          <a:p>
            <a:r>
              <a:rPr lang="en-US" sz="4700" u="sng" dirty="0">
                <a:latin typeface="Bookman Old Style" panose="02050604050505020204" pitchFamily="18" charset="0"/>
              </a:rPr>
              <a:t>Objective</a:t>
            </a:r>
            <a:endParaRPr lang="en-IN" sz="4700" u="sng" dirty="0">
              <a:latin typeface="Bookman Old Style" panose="02050604050505020204" pitchFamily="18" charset="0"/>
            </a:endParaRPr>
          </a:p>
        </p:txBody>
      </p:sp>
      <p:pic>
        <p:nvPicPr>
          <p:cNvPr id="15" name="Picture 14">
            <a:extLst>
              <a:ext uri="{FF2B5EF4-FFF2-40B4-BE49-F238E27FC236}">
                <a16:creationId xmlns:a16="http://schemas.microsoft.com/office/drawing/2014/main" id="{FB013C59-2B00-EDDB-996E-F02BA3EDF12A}"/>
              </a:ext>
            </a:extLst>
          </p:cNvPr>
          <p:cNvPicPr>
            <a:picLocks noChangeAspect="1"/>
          </p:cNvPicPr>
          <p:nvPr/>
        </p:nvPicPr>
        <p:blipFill>
          <a:blip r:embed="rId11"/>
          <a:stretch>
            <a:fillRect/>
          </a:stretch>
        </p:blipFill>
        <p:spPr>
          <a:xfrm>
            <a:off x="0" y="0"/>
            <a:ext cx="756000" cy="756000"/>
          </a:xfrm>
          <a:prstGeom prst="rect">
            <a:avLst/>
          </a:prstGeom>
        </p:spPr>
      </p:pic>
      <p:pic>
        <p:nvPicPr>
          <p:cNvPr id="16" name="Picture 15">
            <a:extLst>
              <a:ext uri="{FF2B5EF4-FFF2-40B4-BE49-F238E27FC236}">
                <a16:creationId xmlns:a16="http://schemas.microsoft.com/office/drawing/2014/main" id="{B36387C6-C4ED-A558-EFE4-483E6B9444A6}"/>
              </a:ext>
            </a:extLst>
          </p:cNvPr>
          <p:cNvPicPr>
            <a:picLocks noChangeAspect="1"/>
          </p:cNvPicPr>
          <p:nvPr/>
        </p:nvPicPr>
        <p:blipFill>
          <a:blip r:embed="rId12"/>
          <a:stretch>
            <a:fillRect/>
          </a:stretch>
        </p:blipFill>
        <p:spPr>
          <a:xfrm>
            <a:off x="11327219" y="46854"/>
            <a:ext cx="756000" cy="756000"/>
          </a:xfrm>
          <a:prstGeom prst="rect">
            <a:avLst/>
          </a:prstGeom>
        </p:spPr>
      </p:pic>
    </p:spTree>
    <p:extLst>
      <p:ext uri="{BB962C8B-B14F-4D97-AF65-F5344CB8AC3E}">
        <p14:creationId xmlns:p14="http://schemas.microsoft.com/office/powerpoint/2010/main" val="411012922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C922711-EE8A-65E3-4D89-F8D2C537E7CC}"/>
              </a:ext>
            </a:extLst>
          </p:cNvPr>
          <p:cNvSpPr txBox="1"/>
          <p:nvPr/>
        </p:nvSpPr>
        <p:spPr>
          <a:xfrm>
            <a:off x="991385" y="531771"/>
            <a:ext cx="10209229" cy="461665"/>
          </a:xfrm>
          <a:prstGeom prst="rect">
            <a:avLst/>
          </a:prstGeom>
          <a:noFill/>
        </p:spPr>
        <p:txBody>
          <a:bodyPr wrap="square">
            <a:spAutoFit/>
          </a:bodyPr>
          <a:lstStyle/>
          <a:p>
            <a:pPr algn="ctr"/>
            <a:r>
              <a:rPr lang="en-US" sz="2400" b="1" dirty="0"/>
              <a:t>The top 5 districts to buy commercial properties in Telangana</a:t>
            </a:r>
            <a:endParaRPr lang="en-IN" sz="2400" b="1" dirty="0"/>
          </a:p>
        </p:txBody>
      </p:sp>
      <p:grpSp>
        <p:nvGrpSpPr>
          <p:cNvPr id="6" name="Group 5">
            <a:extLst>
              <a:ext uri="{FF2B5EF4-FFF2-40B4-BE49-F238E27FC236}">
                <a16:creationId xmlns:a16="http://schemas.microsoft.com/office/drawing/2014/main" id="{7BA5E391-E8F8-24E3-65EB-792AAB69938F}"/>
              </a:ext>
            </a:extLst>
          </p:cNvPr>
          <p:cNvGrpSpPr/>
          <p:nvPr/>
        </p:nvGrpSpPr>
        <p:grpSpPr>
          <a:xfrm>
            <a:off x="791851" y="1519310"/>
            <a:ext cx="4496585" cy="2892433"/>
            <a:chOff x="791852" y="1519311"/>
            <a:chExt cx="4503486" cy="3608870"/>
          </a:xfrm>
        </p:grpSpPr>
        <p:grpSp>
          <p:nvGrpSpPr>
            <p:cNvPr id="7" name="Group 6">
              <a:extLst>
                <a:ext uri="{FF2B5EF4-FFF2-40B4-BE49-F238E27FC236}">
                  <a16:creationId xmlns:a16="http://schemas.microsoft.com/office/drawing/2014/main" id="{E36CEE8B-B474-8C58-E1E7-2CADD7F5591F}"/>
                </a:ext>
              </a:extLst>
            </p:cNvPr>
            <p:cNvGrpSpPr/>
            <p:nvPr/>
          </p:nvGrpSpPr>
          <p:grpSpPr>
            <a:xfrm>
              <a:off x="791852" y="1519311"/>
              <a:ext cx="4503486" cy="3608870"/>
              <a:chOff x="2817633" y="831996"/>
              <a:chExt cx="4852674" cy="4027171"/>
            </a:xfrm>
          </p:grpSpPr>
          <p:grpSp>
            <p:nvGrpSpPr>
              <p:cNvPr id="9" name="Group 8">
                <a:extLst>
                  <a:ext uri="{FF2B5EF4-FFF2-40B4-BE49-F238E27FC236}">
                    <a16:creationId xmlns:a16="http://schemas.microsoft.com/office/drawing/2014/main" id="{949B9F54-FCE4-3652-1847-F827BDD7FF62}"/>
                  </a:ext>
                </a:extLst>
              </p:cNvPr>
              <p:cNvGrpSpPr/>
              <p:nvPr/>
            </p:nvGrpSpPr>
            <p:grpSpPr>
              <a:xfrm>
                <a:off x="2817633" y="831996"/>
                <a:ext cx="4852674" cy="4027171"/>
                <a:chOff x="438656" y="1399969"/>
                <a:chExt cx="4352029" cy="3819690"/>
              </a:xfrm>
            </p:grpSpPr>
            <p:grpSp>
              <p:nvGrpSpPr>
                <p:cNvPr id="11" name="Group 10">
                  <a:extLst>
                    <a:ext uri="{FF2B5EF4-FFF2-40B4-BE49-F238E27FC236}">
                      <a16:creationId xmlns:a16="http://schemas.microsoft.com/office/drawing/2014/main" id="{6D6A666E-4A91-A985-E079-01E63791CD7F}"/>
                    </a:ext>
                  </a:extLst>
                </p:cNvPr>
                <p:cNvGrpSpPr/>
                <p:nvPr/>
              </p:nvGrpSpPr>
              <p:grpSpPr>
                <a:xfrm>
                  <a:off x="438656" y="1399969"/>
                  <a:ext cx="4352029" cy="3819690"/>
                  <a:chOff x="339749" y="1837524"/>
                  <a:chExt cx="4607510" cy="4012706"/>
                </a:xfrm>
                <a:effectLst>
                  <a:glow rad="228600">
                    <a:schemeClr val="accent3">
                      <a:satMod val="175000"/>
                      <a:alpha val="40000"/>
                    </a:schemeClr>
                  </a:glow>
                  <a:outerShdw blurRad="50800" dist="50800" dir="5400000" algn="ctr" rotWithShape="0">
                    <a:srgbClr val="000000">
                      <a:alpha val="0"/>
                    </a:srgbClr>
                  </a:outerShdw>
                </a:effectLst>
              </p:grpSpPr>
              <p:sp>
                <p:nvSpPr>
                  <p:cNvPr id="13" name="Rectangle 12">
                    <a:extLst>
                      <a:ext uri="{FF2B5EF4-FFF2-40B4-BE49-F238E27FC236}">
                        <a16:creationId xmlns:a16="http://schemas.microsoft.com/office/drawing/2014/main" id="{4B6046D7-35C9-471C-CB8F-579B861FAFEA}"/>
                      </a:ext>
                    </a:extLst>
                  </p:cNvPr>
                  <p:cNvSpPr/>
                  <p:nvPr/>
                </p:nvSpPr>
                <p:spPr>
                  <a:xfrm>
                    <a:off x="339749" y="1837524"/>
                    <a:ext cx="4607508" cy="4012706"/>
                  </a:xfrm>
                  <a:prstGeom prst="rect">
                    <a:avLst/>
                  </a:prstGeom>
                  <a:ln w="3175">
                    <a:solidFill>
                      <a:schemeClr val="tx2">
                        <a:lumMod val="90000"/>
                        <a:lumOff val="10000"/>
                      </a:schemeClr>
                    </a:solidFill>
                  </a:ln>
                  <a:effectLst>
                    <a:outerShdw blurRad="127000" dist="76200" dir="5400000" algn="ctr" rotWithShape="0">
                      <a:srgbClr val="000000"/>
                    </a:outerShdw>
                    <a:reflection blurRad="762000" stA="99000" endPos="0" dist="50800" dir="5400000" sy="-100000" algn="bl" rotWithShape="0"/>
                  </a:effectLst>
                </p:spPr>
                <p:style>
                  <a:lnRef idx="2">
                    <a:schemeClr val="dk1"/>
                  </a:lnRef>
                  <a:fillRef idx="1">
                    <a:schemeClr val="lt1"/>
                  </a:fillRef>
                  <a:effectRef idx="0">
                    <a:schemeClr val="dk1"/>
                  </a:effectRef>
                  <a:fontRef idx="minor">
                    <a:schemeClr val="dk1"/>
                  </a:fontRef>
                </p:style>
                <p:txBody>
                  <a:bodyPr rtlCol="0" anchor="ctr"/>
                  <a:lstStyle/>
                  <a:p>
                    <a:endParaRPr lang="en-IN" dirty="0"/>
                  </a:p>
                </p:txBody>
              </p:sp>
              <p:sp>
                <p:nvSpPr>
                  <p:cNvPr id="14" name="Rectangle 13">
                    <a:extLst>
                      <a:ext uri="{FF2B5EF4-FFF2-40B4-BE49-F238E27FC236}">
                        <a16:creationId xmlns:a16="http://schemas.microsoft.com/office/drawing/2014/main" id="{2B474B47-9000-A1DE-0F07-2BD43AFCADC6}"/>
                      </a:ext>
                    </a:extLst>
                  </p:cNvPr>
                  <p:cNvSpPr/>
                  <p:nvPr/>
                </p:nvSpPr>
                <p:spPr>
                  <a:xfrm>
                    <a:off x="339749" y="1839663"/>
                    <a:ext cx="4607510" cy="815996"/>
                  </a:xfrm>
                  <a:prstGeom prst="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solidFill>
                      <a:schemeClr val="tx2">
                        <a:lumMod val="90000"/>
                        <a:lumOff val="10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dirty="0"/>
                  </a:p>
                </p:txBody>
              </p:sp>
              <p:sp>
                <p:nvSpPr>
                  <p:cNvPr id="15" name="TextBox 14">
                    <a:extLst>
                      <a:ext uri="{FF2B5EF4-FFF2-40B4-BE49-F238E27FC236}">
                        <a16:creationId xmlns:a16="http://schemas.microsoft.com/office/drawing/2014/main" id="{E08A1DC6-3A22-2325-1058-EE4C8BBD7621}"/>
                      </a:ext>
                    </a:extLst>
                  </p:cNvPr>
                  <p:cNvSpPr txBox="1"/>
                  <p:nvPr/>
                </p:nvSpPr>
                <p:spPr>
                  <a:xfrm>
                    <a:off x="398779" y="1904499"/>
                    <a:ext cx="4234648" cy="410661"/>
                  </a:xfrm>
                  <a:prstGeom prst="rect">
                    <a:avLst/>
                  </a:prstGeom>
                  <a:noFill/>
                  <a:ln>
                    <a:noFill/>
                  </a:ln>
                </p:spPr>
                <p:txBody>
                  <a:bodyPr wrap="square" rtlCol="0">
                    <a:spAutoFit/>
                  </a:bodyPr>
                  <a:lstStyle/>
                  <a:p>
                    <a:pPr algn="ctr"/>
                    <a:endParaRPr lang="en-IN" b="1" dirty="0">
                      <a:solidFill>
                        <a:schemeClr val="bg1"/>
                      </a:solidFill>
                      <a:latin typeface="Adobe Gothic Std B" panose="020B0800000000000000" pitchFamily="34" charset="-128"/>
                      <a:ea typeface="Adobe Gothic Std B" panose="020B0800000000000000" pitchFamily="34" charset="-128"/>
                    </a:endParaRPr>
                  </a:p>
                </p:txBody>
              </p:sp>
            </p:grpSp>
            <p:sp>
              <p:nvSpPr>
                <p:cNvPr id="12" name="TextBox 11">
                  <a:extLst>
                    <a:ext uri="{FF2B5EF4-FFF2-40B4-BE49-F238E27FC236}">
                      <a16:creationId xmlns:a16="http://schemas.microsoft.com/office/drawing/2014/main" id="{96262CCC-A47B-F130-C911-6B3ED960A977}"/>
                    </a:ext>
                  </a:extLst>
                </p:cNvPr>
                <p:cNvSpPr txBox="1"/>
                <p:nvPr/>
              </p:nvSpPr>
              <p:spPr>
                <a:xfrm>
                  <a:off x="543581" y="1853959"/>
                  <a:ext cx="4070566" cy="368193"/>
                </a:xfrm>
                <a:prstGeom prst="rect">
                  <a:avLst/>
                </a:prstGeom>
                <a:noFill/>
              </p:spPr>
              <p:txBody>
                <a:bodyPr wrap="square">
                  <a:spAutoFit/>
                </a:bodyPr>
                <a:lstStyle/>
                <a:p>
                  <a:pPr algn="just">
                    <a:lnSpc>
                      <a:spcPct val="150000"/>
                    </a:lnSpc>
                  </a:pPr>
                  <a:endParaRPr lang="en-IN" dirty="0"/>
                </a:p>
              </p:txBody>
            </p:sp>
          </p:grpSp>
          <p:sp>
            <p:nvSpPr>
              <p:cNvPr id="10" name="TextBox 9">
                <a:extLst>
                  <a:ext uri="{FF2B5EF4-FFF2-40B4-BE49-F238E27FC236}">
                    <a16:creationId xmlns:a16="http://schemas.microsoft.com/office/drawing/2014/main" id="{9500F1B6-7D85-76A4-CF8A-9BA6413D409A}"/>
                  </a:ext>
                </a:extLst>
              </p:cNvPr>
              <p:cNvSpPr txBox="1"/>
              <p:nvPr/>
            </p:nvSpPr>
            <p:spPr>
              <a:xfrm>
                <a:off x="3023374" y="1873923"/>
                <a:ext cx="4316402" cy="412141"/>
              </a:xfrm>
              <a:prstGeom prst="rect">
                <a:avLst/>
              </a:prstGeom>
              <a:noFill/>
            </p:spPr>
            <p:txBody>
              <a:bodyPr wrap="square">
                <a:spAutoFit/>
              </a:bodyPr>
              <a:lstStyle/>
              <a:p>
                <a:pPr algn="ctr"/>
                <a:endParaRPr lang="en-IN" dirty="0"/>
              </a:p>
            </p:txBody>
          </p:sp>
        </p:grpSp>
        <p:sp>
          <p:nvSpPr>
            <p:cNvPr id="8" name="TextBox 7">
              <a:extLst>
                <a:ext uri="{FF2B5EF4-FFF2-40B4-BE49-F238E27FC236}">
                  <a16:creationId xmlns:a16="http://schemas.microsoft.com/office/drawing/2014/main" id="{B992F1CD-1D9A-7FD0-DC7A-2E673F922BDE}"/>
                </a:ext>
              </a:extLst>
            </p:cNvPr>
            <p:cNvSpPr txBox="1"/>
            <p:nvPr/>
          </p:nvSpPr>
          <p:spPr>
            <a:xfrm>
              <a:off x="1206739" y="2605008"/>
              <a:ext cx="3905917" cy="1879157"/>
            </a:xfrm>
            <a:prstGeom prst="rect">
              <a:avLst/>
            </a:prstGeom>
            <a:noFill/>
          </p:spPr>
          <p:txBody>
            <a:bodyPr wrap="square">
              <a:spAutoFit/>
            </a:bodyPr>
            <a:lstStyle/>
            <a:p>
              <a:pPr algn="just"/>
              <a:r>
                <a:rPr lang="en-US" b="0" i="0" dirty="0" err="1">
                  <a:effectLst/>
                  <a:latin typeface="Google Sans"/>
                </a:rPr>
                <a:t>Medchal-Malkajgiri</a:t>
              </a:r>
              <a:r>
                <a:rPr lang="en-US" b="0" i="0" dirty="0">
                  <a:effectLst/>
                  <a:latin typeface="Google Sans"/>
                </a:rPr>
                <a:t> district is located adjacent to Hyderabad and is home to a number of IT and manufacturing companies. The district is also home to the Hyderabad Pharma City.</a:t>
              </a:r>
              <a:endParaRPr lang="en-IN" dirty="0"/>
            </a:p>
          </p:txBody>
        </p:sp>
      </p:grpSp>
      <p:pic>
        <p:nvPicPr>
          <p:cNvPr id="16" name="Picture 15">
            <a:extLst>
              <a:ext uri="{FF2B5EF4-FFF2-40B4-BE49-F238E27FC236}">
                <a16:creationId xmlns:a16="http://schemas.microsoft.com/office/drawing/2014/main" id="{37DF41DE-0FCA-9EC9-8D6C-972A9A617513}"/>
              </a:ext>
            </a:extLst>
          </p:cNvPr>
          <p:cNvPicPr>
            <a:picLocks noChangeAspect="1"/>
          </p:cNvPicPr>
          <p:nvPr/>
        </p:nvPicPr>
        <p:blipFill>
          <a:blip r:embed="rId2"/>
          <a:srcRect/>
          <a:stretch/>
        </p:blipFill>
        <p:spPr>
          <a:xfrm>
            <a:off x="6566354" y="1641147"/>
            <a:ext cx="4278992" cy="3028950"/>
          </a:xfrm>
          <a:prstGeom prst="rect">
            <a:avLst/>
          </a:prstGeom>
          <a:effectLst>
            <a:glow rad="228600">
              <a:schemeClr val="accent4">
                <a:satMod val="175000"/>
                <a:alpha val="40000"/>
              </a:schemeClr>
            </a:glow>
            <a:outerShdw blurRad="76200" dist="12700" dir="2700000" sy="-23000" kx="-800400" algn="bl" rotWithShape="0">
              <a:prstClr val="black">
                <a:alpha val="20000"/>
              </a:prstClr>
            </a:outerShdw>
          </a:effectLst>
        </p:spPr>
      </p:pic>
      <p:sp>
        <p:nvSpPr>
          <p:cNvPr id="18" name="TextBox 17">
            <a:extLst>
              <a:ext uri="{FF2B5EF4-FFF2-40B4-BE49-F238E27FC236}">
                <a16:creationId xmlns:a16="http://schemas.microsoft.com/office/drawing/2014/main" id="{CC6085D4-6450-20FB-FC01-1CEBD7E3C39E}"/>
              </a:ext>
            </a:extLst>
          </p:cNvPr>
          <p:cNvSpPr txBox="1"/>
          <p:nvPr/>
        </p:nvSpPr>
        <p:spPr>
          <a:xfrm>
            <a:off x="1801425" y="1549634"/>
            <a:ext cx="2808282" cy="369332"/>
          </a:xfrm>
          <a:prstGeom prst="rect">
            <a:avLst/>
          </a:prstGeom>
          <a:noFill/>
        </p:spPr>
        <p:txBody>
          <a:bodyPr wrap="square">
            <a:spAutoFit/>
          </a:bodyPr>
          <a:lstStyle/>
          <a:p>
            <a:r>
              <a:rPr lang="en-IN" b="1" dirty="0">
                <a:solidFill>
                  <a:schemeClr val="bg1"/>
                </a:solidFill>
              </a:rPr>
              <a:t>3. </a:t>
            </a:r>
            <a:r>
              <a:rPr lang="en-IN" b="1" dirty="0" err="1">
                <a:solidFill>
                  <a:schemeClr val="bg1"/>
                </a:solidFill>
              </a:rPr>
              <a:t>Medchal-Malkajgiri</a:t>
            </a:r>
            <a:r>
              <a:rPr lang="en-IN" b="1" dirty="0">
                <a:solidFill>
                  <a:schemeClr val="bg1"/>
                </a:solidFill>
              </a:rPr>
              <a:t> </a:t>
            </a:r>
          </a:p>
        </p:txBody>
      </p:sp>
    </p:spTree>
    <p:extLst>
      <p:ext uri="{BB962C8B-B14F-4D97-AF65-F5344CB8AC3E}">
        <p14:creationId xmlns:p14="http://schemas.microsoft.com/office/powerpoint/2010/main" val="135580519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DE02CF1E-787E-D6EC-3B84-8682124565B0}"/>
              </a:ext>
            </a:extLst>
          </p:cNvPr>
          <p:cNvGrpSpPr/>
          <p:nvPr/>
        </p:nvGrpSpPr>
        <p:grpSpPr>
          <a:xfrm>
            <a:off x="791851" y="1521234"/>
            <a:ext cx="4562573" cy="2833950"/>
            <a:chOff x="791852" y="1521234"/>
            <a:chExt cx="4503486" cy="3608870"/>
          </a:xfrm>
        </p:grpSpPr>
        <p:grpSp>
          <p:nvGrpSpPr>
            <p:cNvPr id="4" name="Group 3">
              <a:extLst>
                <a:ext uri="{FF2B5EF4-FFF2-40B4-BE49-F238E27FC236}">
                  <a16:creationId xmlns:a16="http://schemas.microsoft.com/office/drawing/2014/main" id="{761B8A3A-67AA-C37B-E721-9392ECDF0D6C}"/>
                </a:ext>
              </a:extLst>
            </p:cNvPr>
            <p:cNvGrpSpPr/>
            <p:nvPr/>
          </p:nvGrpSpPr>
          <p:grpSpPr>
            <a:xfrm>
              <a:off x="791852" y="1521234"/>
              <a:ext cx="4503486" cy="3608870"/>
              <a:chOff x="2817633" y="834142"/>
              <a:chExt cx="4852674" cy="4027171"/>
            </a:xfrm>
          </p:grpSpPr>
          <p:grpSp>
            <p:nvGrpSpPr>
              <p:cNvPr id="6" name="Group 5">
                <a:extLst>
                  <a:ext uri="{FF2B5EF4-FFF2-40B4-BE49-F238E27FC236}">
                    <a16:creationId xmlns:a16="http://schemas.microsoft.com/office/drawing/2014/main" id="{F97B2C77-FA9E-5749-4158-9237BADABC09}"/>
                  </a:ext>
                </a:extLst>
              </p:cNvPr>
              <p:cNvGrpSpPr/>
              <p:nvPr/>
            </p:nvGrpSpPr>
            <p:grpSpPr>
              <a:xfrm>
                <a:off x="2817633" y="834142"/>
                <a:ext cx="4852674" cy="4027171"/>
                <a:chOff x="438656" y="1402004"/>
                <a:chExt cx="4352029" cy="3819690"/>
              </a:xfrm>
            </p:grpSpPr>
            <p:grpSp>
              <p:nvGrpSpPr>
                <p:cNvPr id="8" name="Group 7">
                  <a:extLst>
                    <a:ext uri="{FF2B5EF4-FFF2-40B4-BE49-F238E27FC236}">
                      <a16:creationId xmlns:a16="http://schemas.microsoft.com/office/drawing/2014/main" id="{C4C01A7D-C7B0-60B5-6E17-5F372855AC84}"/>
                    </a:ext>
                  </a:extLst>
                </p:cNvPr>
                <p:cNvGrpSpPr/>
                <p:nvPr/>
              </p:nvGrpSpPr>
              <p:grpSpPr>
                <a:xfrm>
                  <a:off x="438656" y="1402004"/>
                  <a:ext cx="4352029" cy="3819690"/>
                  <a:chOff x="339749" y="1839662"/>
                  <a:chExt cx="4607510" cy="4012706"/>
                </a:xfrm>
                <a:effectLst>
                  <a:glow rad="228600">
                    <a:schemeClr val="accent3">
                      <a:satMod val="175000"/>
                      <a:alpha val="40000"/>
                    </a:schemeClr>
                  </a:glow>
                  <a:outerShdw blurRad="50800" dist="50800" dir="5400000" algn="ctr" rotWithShape="0">
                    <a:srgbClr val="000000">
                      <a:alpha val="0"/>
                    </a:srgbClr>
                  </a:outerShdw>
                </a:effectLst>
              </p:grpSpPr>
              <p:sp>
                <p:nvSpPr>
                  <p:cNvPr id="10" name="Rectangle 9">
                    <a:extLst>
                      <a:ext uri="{FF2B5EF4-FFF2-40B4-BE49-F238E27FC236}">
                        <a16:creationId xmlns:a16="http://schemas.microsoft.com/office/drawing/2014/main" id="{706B8963-970C-12C2-CD34-58CDECDCA580}"/>
                      </a:ext>
                    </a:extLst>
                  </p:cNvPr>
                  <p:cNvSpPr/>
                  <p:nvPr/>
                </p:nvSpPr>
                <p:spPr>
                  <a:xfrm>
                    <a:off x="339751" y="1839662"/>
                    <a:ext cx="4607508" cy="4012706"/>
                  </a:xfrm>
                  <a:prstGeom prst="rect">
                    <a:avLst/>
                  </a:prstGeom>
                  <a:ln w="3175">
                    <a:solidFill>
                      <a:schemeClr val="tx2">
                        <a:lumMod val="90000"/>
                        <a:lumOff val="10000"/>
                      </a:schemeClr>
                    </a:solidFill>
                  </a:ln>
                  <a:effectLst>
                    <a:outerShdw blurRad="127000" dist="76200" dir="5400000" algn="ctr" rotWithShape="0">
                      <a:srgbClr val="000000"/>
                    </a:outerShdw>
                    <a:reflection blurRad="762000" stA="99000" endPos="0" dist="50800" dir="5400000" sy="-100000" algn="bl" rotWithShape="0"/>
                  </a:effectLst>
                </p:spPr>
                <p:style>
                  <a:lnRef idx="2">
                    <a:schemeClr val="dk1"/>
                  </a:lnRef>
                  <a:fillRef idx="1">
                    <a:schemeClr val="lt1"/>
                  </a:fillRef>
                  <a:effectRef idx="0">
                    <a:schemeClr val="dk1"/>
                  </a:effectRef>
                  <a:fontRef idx="minor">
                    <a:schemeClr val="dk1"/>
                  </a:fontRef>
                </p:style>
                <p:txBody>
                  <a:bodyPr rtlCol="0" anchor="ctr"/>
                  <a:lstStyle/>
                  <a:p>
                    <a:endParaRPr lang="en-IN" dirty="0"/>
                  </a:p>
                </p:txBody>
              </p:sp>
              <p:sp>
                <p:nvSpPr>
                  <p:cNvPr id="11" name="Rectangle 10">
                    <a:extLst>
                      <a:ext uri="{FF2B5EF4-FFF2-40B4-BE49-F238E27FC236}">
                        <a16:creationId xmlns:a16="http://schemas.microsoft.com/office/drawing/2014/main" id="{5B1501B0-76BD-6604-2400-2CC41B540A8D}"/>
                      </a:ext>
                    </a:extLst>
                  </p:cNvPr>
                  <p:cNvSpPr/>
                  <p:nvPr/>
                </p:nvSpPr>
                <p:spPr>
                  <a:xfrm>
                    <a:off x="339749" y="1839662"/>
                    <a:ext cx="4607508" cy="595669"/>
                  </a:xfrm>
                  <a:prstGeom prst="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solidFill>
                      <a:schemeClr val="tx2">
                        <a:lumMod val="90000"/>
                        <a:lumOff val="10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dirty="0"/>
                  </a:p>
                </p:txBody>
              </p:sp>
              <p:sp>
                <p:nvSpPr>
                  <p:cNvPr id="12" name="TextBox 11">
                    <a:extLst>
                      <a:ext uri="{FF2B5EF4-FFF2-40B4-BE49-F238E27FC236}">
                        <a16:creationId xmlns:a16="http://schemas.microsoft.com/office/drawing/2014/main" id="{83F8F457-23DC-26F0-1BE9-33FE67797F56}"/>
                      </a:ext>
                    </a:extLst>
                  </p:cNvPr>
                  <p:cNvSpPr txBox="1"/>
                  <p:nvPr/>
                </p:nvSpPr>
                <p:spPr>
                  <a:xfrm>
                    <a:off x="398779" y="1904499"/>
                    <a:ext cx="4234648" cy="410661"/>
                  </a:xfrm>
                  <a:prstGeom prst="rect">
                    <a:avLst/>
                  </a:prstGeom>
                  <a:noFill/>
                  <a:ln>
                    <a:noFill/>
                  </a:ln>
                </p:spPr>
                <p:txBody>
                  <a:bodyPr wrap="square" rtlCol="0">
                    <a:spAutoFit/>
                  </a:bodyPr>
                  <a:lstStyle/>
                  <a:p>
                    <a:pPr algn="ctr"/>
                    <a:r>
                      <a:rPr lang="en-IN" b="1" i="0" dirty="0">
                        <a:solidFill>
                          <a:schemeClr val="bg1"/>
                        </a:solidFill>
                        <a:effectLst/>
                        <a:latin typeface="Google Sans"/>
                      </a:rPr>
                      <a:t>4. </a:t>
                    </a:r>
                    <a:r>
                      <a:rPr lang="en-IN" b="1" i="0" dirty="0" err="1">
                        <a:solidFill>
                          <a:schemeClr val="bg1"/>
                        </a:solidFill>
                        <a:effectLst/>
                        <a:latin typeface="Google Sans"/>
                      </a:rPr>
                      <a:t>Sangareddy</a:t>
                    </a:r>
                    <a:endParaRPr lang="en-IN" b="1" dirty="0">
                      <a:solidFill>
                        <a:schemeClr val="bg1"/>
                      </a:solidFill>
                      <a:latin typeface="Adobe Gothic Std B" panose="020B0800000000000000" pitchFamily="34" charset="-128"/>
                      <a:ea typeface="Adobe Gothic Std B" panose="020B0800000000000000" pitchFamily="34" charset="-128"/>
                    </a:endParaRPr>
                  </a:p>
                </p:txBody>
              </p:sp>
            </p:grpSp>
            <p:sp>
              <p:nvSpPr>
                <p:cNvPr id="9" name="TextBox 8">
                  <a:extLst>
                    <a:ext uri="{FF2B5EF4-FFF2-40B4-BE49-F238E27FC236}">
                      <a16:creationId xmlns:a16="http://schemas.microsoft.com/office/drawing/2014/main" id="{5B356DC2-1063-ABF9-1DD6-60D6DD74D682}"/>
                    </a:ext>
                  </a:extLst>
                </p:cNvPr>
                <p:cNvSpPr txBox="1"/>
                <p:nvPr/>
              </p:nvSpPr>
              <p:spPr>
                <a:xfrm>
                  <a:off x="543581" y="1853959"/>
                  <a:ext cx="4070566" cy="368193"/>
                </a:xfrm>
                <a:prstGeom prst="rect">
                  <a:avLst/>
                </a:prstGeom>
                <a:noFill/>
              </p:spPr>
              <p:txBody>
                <a:bodyPr wrap="square">
                  <a:spAutoFit/>
                </a:bodyPr>
                <a:lstStyle/>
                <a:p>
                  <a:pPr algn="just">
                    <a:lnSpc>
                      <a:spcPct val="150000"/>
                    </a:lnSpc>
                  </a:pPr>
                  <a:endParaRPr lang="en-IN" dirty="0"/>
                </a:p>
              </p:txBody>
            </p:sp>
          </p:grpSp>
          <p:sp>
            <p:nvSpPr>
              <p:cNvPr id="7" name="TextBox 6">
                <a:extLst>
                  <a:ext uri="{FF2B5EF4-FFF2-40B4-BE49-F238E27FC236}">
                    <a16:creationId xmlns:a16="http://schemas.microsoft.com/office/drawing/2014/main" id="{20A567F0-B738-1BF0-E63C-3FA206DEB31C}"/>
                  </a:ext>
                </a:extLst>
              </p:cNvPr>
              <p:cNvSpPr txBox="1"/>
              <p:nvPr/>
            </p:nvSpPr>
            <p:spPr>
              <a:xfrm>
                <a:off x="3023374" y="1873923"/>
                <a:ext cx="4316402" cy="412141"/>
              </a:xfrm>
              <a:prstGeom prst="rect">
                <a:avLst/>
              </a:prstGeom>
              <a:noFill/>
            </p:spPr>
            <p:txBody>
              <a:bodyPr wrap="square">
                <a:spAutoFit/>
              </a:bodyPr>
              <a:lstStyle/>
              <a:p>
                <a:pPr algn="ctr"/>
                <a:endParaRPr lang="en-IN" dirty="0"/>
              </a:p>
            </p:txBody>
          </p:sp>
        </p:grpSp>
        <p:sp>
          <p:nvSpPr>
            <p:cNvPr id="5" name="TextBox 4">
              <a:extLst>
                <a:ext uri="{FF2B5EF4-FFF2-40B4-BE49-F238E27FC236}">
                  <a16:creationId xmlns:a16="http://schemas.microsoft.com/office/drawing/2014/main" id="{23FF8F71-38BC-D571-405E-7539E26877D5}"/>
                </a:ext>
              </a:extLst>
            </p:cNvPr>
            <p:cNvSpPr txBox="1"/>
            <p:nvPr/>
          </p:nvSpPr>
          <p:spPr>
            <a:xfrm>
              <a:off x="1082675" y="2308084"/>
              <a:ext cx="3806028" cy="1477328"/>
            </a:xfrm>
            <a:prstGeom prst="rect">
              <a:avLst/>
            </a:prstGeom>
            <a:noFill/>
          </p:spPr>
          <p:txBody>
            <a:bodyPr wrap="square">
              <a:spAutoFit/>
            </a:bodyPr>
            <a:lstStyle/>
            <a:p>
              <a:pPr algn="just"/>
              <a:r>
                <a:rPr lang="en-US" b="0" i="0" dirty="0" err="1">
                  <a:effectLst/>
                  <a:latin typeface="Google Sans"/>
                </a:rPr>
                <a:t>Sangareddy</a:t>
              </a:r>
              <a:r>
                <a:rPr lang="en-US" b="0" i="0" dirty="0">
                  <a:effectLst/>
                  <a:latin typeface="Google Sans"/>
                </a:rPr>
                <a:t> district is located about 50 km from Hyderabad and is home to a number of IT and manufacturing companies. The district is also home to the Telangana Food Processing Zone.</a:t>
              </a:r>
              <a:endParaRPr lang="en-IN" dirty="0"/>
            </a:p>
          </p:txBody>
        </p:sp>
      </p:grpSp>
      <p:pic>
        <p:nvPicPr>
          <p:cNvPr id="13" name="Picture 12">
            <a:extLst>
              <a:ext uri="{FF2B5EF4-FFF2-40B4-BE49-F238E27FC236}">
                <a16:creationId xmlns:a16="http://schemas.microsoft.com/office/drawing/2014/main" id="{D4CDADD8-B572-C2E2-997A-3C9176C6EDB8}"/>
              </a:ext>
            </a:extLst>
          </p:cNvPr>
          <p:cNvPicPr>
            <a:picLocks noChangeAspect="1"/>
          </p:cNvPicPr>
          <p:nvPr/>
        </p:nvPicPr>
        <p:blipFill>
          <a:blip r:embed="rId2"/>
          <a:srcRect/>
          <a:stretch/>
        </p:blipFill>
        <p:spPr>
          <a:xfrm>
            <a:off x="6566354" y="1641147"/>
            <a:ext cx="4278992" cy="3028949"/>
          </a:xfrm>
          <a:prstGeom prst="rect">
            <a:avLst/>
          </a:prstGeom>
          <a:effectLst>
            <a:glow rad="228600">
              <a:schemeClr val="accent4">
                <a:satMod val="175000"/>
                <a:alpha val="40000"/>
              </a:schemeClr>
            </a:glow>
            <a:outerShdw blurRad="76200" dist="12700" dir="2700000" sy="-23000" kx="-800400" algn="bl" rotWithShape="0">
              <a:prstClr val="black">
                <a:alpha val="20000"/>
              </a:prstClr>
            </a:outerShdw>
          </a:effectLst>
        </p:spPr>
      </p:pic>
      <p:sp>
        <p:nvSpPr>
          <p:cNvPr id="15" name="TextBox 14">
            <a:extLst>
              <a:ext uri="{FF2B5EF4-FFF2-40B4-BE49-F238E27FC236}">
                <a16:creationId xmlns:a16="http://schemas.microsoft.com/office/drawing/2014/main" id="{970593B1-7213-0DF9-9231-B33B8CAFB0B6}"/>
              </a:ext>
            </a:extLst>
          </p:cNvPr>
          <p:cNvSpPr txBox="1"/>
          <p:nvPr/>
        </p:nvSpPr>
        <p:spPr>
          <a:xfrm>
            <a:off x="1819373" y="440715"/>
            <a:ext cx="8276733" cy="461665"/>
          </a:xfrm>
          <a:prstGeom prst="rect">
            <a:avLst/>
          </a:prstGeom>
          <a:noFill/>
        </p:spPr>
        <p:txBody>
          <a:bodyPr wrap="square">
            <a:spAutoFit/>
          </a:bodyPr>
          <a:lstStyle/>
          <a:p>
            <a:pPr algn="ctr"/>
            <a:r>
              <a:rPr lang="en-US" sz="2400" b="1" dirty="0"/>
              <a:t>The top 5 districts to buy commercial properties in Telangana</a:t>
            </a:r>
            <a:endParaRPr lang="en-IN" sz="2400" b="1" dirty="0"/>
          </a:p>
        </p:txBody>
      </p:sp>
    </p:spTree>
    <p:extLst>
      <p:ext uri="{BB962C8B-B14F-4D97-AF65-F5344CB8AC3E}">
        <p14:creationId xmlns:p14="http://schemas.microsoft.com/office/powerpoint/2010/main" val="192131498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DE02CF1E-787E-D6EC-3B84-8682124565B0}"/>
              </a:ext>
            </a:extLst>
          </p:cNvPr>
          <p:cNvGrpSpPr/>
          <p:nvPr/>
        </p:nvGrpSpPr>
        <p:grpSpPr>
          <a:xfrm>
            <a:off x="791851" y="1521234"/>
            <a:ext cx="4562573" cy="2833950"/>
            <a:chOff x="791852" y="1521234"/>
            <a:chExt cx="4503486" cy="3608870"/>
          </a:xfrm>
        </p:grpSpPr>
        <p:grpSp>
          <p:nvGrpSpPr>
            <p:cNvPr id="4" name="Group 3">
              <a:extLst>
                <a:ext uri="{FF2B5EF4-FFF2-40B4-BE49-F238E27FC236}">
                  <a16:creationId xmlns:a16="http://schemas.microsoft.com/office/drawing/2014/main" id="{761B8A3A-67AA-C37B-E721-9392ECDF0D6C}"/>
                </a:ext>
              </a:extLst>
            </p:cNvPr>
            <p:cNvGrpSpPr/>
            <p:nvPr/>
          </p:nvGrpSpPr>
          <p:grpSpPr>
            <a:xfrm>
              <a:off x="791852" y="1521234"/>
              <a:ext cx="4503486" cy="3608870"/>
              <a:chOff x="2817633" y="834142"/>
              <a:chExt cx="4852674" cy="4027171"/>
            </a:xfrm>
          </p:grpSpPr>
          <p:grpSp>
            <p:nvGrpSpPr>
              <p:cNvPr id="6" name="Group 5">
                <a:extLst>
                  <a:ext uri="{FF2B5EF4-FFF2-40B4-BE49-F238E27FC236}">
                    <a16:creationId xmlns:a16="http://schemas.microsoft.com/office/drawing/2014/main" id="{F97B2C77-FA9E-5749-4158-9237BADABC09}"/>
                  </a:ext>
                </a:extLst>
              </p:cNvPr>
              <p:cNvGrpSpPr/>
              <p:nvPr/>
            </p:nvGrpSpPr>
            <p:grpSpPr>
              <a:xfrm>
                <a:off x="2817633" y="834142"/>
                <a:ext cx="4852674" cy="4027171"/>
                <a:chOff x="438656" y="1402004"/>
                <a:chExt cx="4352029" cy="3819690"/>
              </a:xfrm>
            </p:grpSpPr>
            <p:grpSp>
              <p:nvGrpSpPr>
                <p:cNvPr id="8" name="Group 7">
                  <a:extLst>
                    <a:ext uri="{FF2B5EF4-FFF2-40B4-BE49-F238E27FC236}">
                      <a16:creationId xmlns:a16="http://schemas.microsoft.com/office/drawing/2014/main" id="{C4C01A7D-C7B0-60B5-6E17-5F372855AC84}"/>
                    </a:ext>
                  </a:extLst>
                </p:cNvPr>
                <p:cNvGrpSpPr/>
                <p:nvPr/>
              </p:nvGrpSpPr>
              <p:grpSpPr>
                <a:xfrm>
                  <a:off x="438656" y="1402004"/>
                  <a:ext cx="4352029" cy="3819690"/>
                  <a:chOff x="339749" y="1839662"/>
                  <a:chExt cx="4607510" cy="4012706"/>
                </a:xfrm>
                <a:effectLst>
                  <a:glow rad="228600">
                    <a:schemeClr val="accent3">
                      <a:satMod val="175000"/>
                      <a:alpha val="40000"/>
                    </a:schemeClr>
                  </a:glow>
                  <a:outerShdw blurRad="50800" dist="50800" dir="5400000" algn="ctr" rotWithShape="0">
                    <a:srgbClr val="000000">
                      <a:alpha val="0"/>
                    </a:srgbClr>
                  </a:outerShdw>
                </a:effectLst>
              </p:grpSpPr>
              <p:sp>
                <p:nvSpPr>
                  <p:cNvPr id="10" name="Rectangle 9">
                    <a:extLst>
                      <a:ext uri="{FF2B5EF4-FFF2-40B4-BE49-F238E27FC236}">
                        <a16:creationId xmlns:a16="http://schemas.microsoft.com/office/drawing/2014/main" id="{706B8963-970C-12C2-CD34-58CDECDCA580}"/>
                      </a:ext>
                    </a:extLst>
                  </p:cNvPr>
                  <p:cNvSpPr/>
                  <p:nvPr/>
                </p:nvSpPr>
                <p:spPr>
                  <a:xfrm>
                    <a:off x="339751" y="1839662"/>
                    <a:ext cx="4607508" cy="4012706"/>
                  </a:xfrm>
                  <a:prstGeom prst="rect">
                    <a:avLst/>
                  </a:prstGeom>
                  <a:ln w="3175">
                    <a:solidFill>
                      <a:schemeClr val="tx2">
                        <a:lumMod val="90000"/>
                        <a:lumOff val="10000"/>
                      </a:schemeClr>
                    </a:solidFill>
                  </a:ln>
                  <a:effectLst>
                    <a:outerShdw blurRad="127000" dist="76200" dir="5400000" algn="ctr" rotWithShape="0">
                      <a:srgbClr val="000000"/>
                    </a:outerShdw>
                    <a:reflection blurRad="762000" stA="99000" endPos="0" dist="50800" dir="5400000" sy="-100000" algn="bl" rotWithShape="0"/>
                  </a:effectLst>
                </p:spPr>
                <p:style>
                  <a:lnRef idx="2">
                    <a:schemeClr val="dk1"/>
                  </a:lnRef>
                  <a:fillRef idx="1">
                    <a:schemeClr val="lt1"/>
                  </a:fillRef>
                  <a:effectRef idx="0">
                    <a:schemeClr val="dk1"/>
                  </a:effectRef>
                  <a:fontRef idx="minor">
                    <a:schemeClr val="dk1"/>
                  </a:fontRef>
                </p:style>
                <p:txBody>
                  <a:bodyPr rtlCol="0" anchor="ctr"/>
                  <a:lstStyle/>
                  <a:p>
                    <a:endParaRPr lang="en-IN" dirty="0"/>
                  </a:p>
                </p:txBody>
              </p:sp>
              <p:sp>
                <p:nvSpPr>
                  <p:cNvPr id="11" name="Rectangle 10">
                    <a:extLst>
                      <a:ext uri="{FF2B5EF4-FFF2-40B4-BE49-F238E27FC236}">
                        <a16:creationId xmlns:a16="http://schemas.microsoft.com/office/drawing/2014/main" id="{5B1501B0-76BD-6604-2400-2CC41B540A8D}"/>
                      </a:ext>
                    </a:extLst>
                  </p:cNvPr>
                  <p:cNvSpPr/>
                  <p:nvPr/>
                </p:nvSpPr>
                <p:spPr>
                  <a:xfrm>
                    <a:off x="339749" y="1839662"/>
                    <a:ext cx="4607508" cy="595669"/>
                  </a:xfrm>
                  <a:prstGeom prst="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solidFill>
                      <a:schemeClr val="tx2">
                        <a:lumMod val="90000"/>
                        <a:lumOff val="10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dirty="0"/>
                  </a:p>
                </p:txBody>
              </p:sp>
              <p:sp>
                <p:nvSpPr>
                  <p:cNvPr id="12" name="TextBox 11">
                    <a:extLst>
                      <a:ext uri="{FF2B5EF4-FFF2-40B4-BE49-F238E27FC236}">
                        <a16:creationId xmlns:a16="http://schemas.microsoft.com/office/drawing/2014/main" id="{83F8F457-23DC-26F0-1BE9-33FE67797F56}"/>
                      </a:ext>
                    </a:extLst>
                  </p:cNvPr>
                  <p:cNvSpPr txBox="1"/>
                  <p:nvPr/>
                </p:nvSpPr>
                <p:spPr>
                  <a:xfrm>
                    <a:off x="398779" y="1904499"/>
                    <a:ext cx="4234648" cy="522952"/>
                  </a:xfrm>
                  <a:prstGeom prst="rect">
                    <a:avLst/>
                  </a:prstGeom>
                  <a:noFill/>
                  <a:ln>
                    <a:noFill/>
                  </a:ln>
                </p:spPr>
                <p:txBody>
                  <a:bodyPr wrap="square" rtlCol="0">
                    <a:spAutoFit/>
                  </a:bodyPr>
                  <a:lstStyle/>
                  <a:p>
                    <a:pPr algn="ctr"/>
                    <a:r>
                      <a:rPr lang="en-IN" b="1" i="0" dirty="0">
                        <a:solidFill>
                          <a:schemeClr val="bg1"/>
                        </a:solidFill>
                        <a:effectLst/>
                        <a:latin typeface="Google Sans"/>
                      </a:rPr>
                      <a:t>5. Karimnagar</a:t>
                    </a:r>
                    <a:endParaRPr lang="en-IN" b="1" dirty="0">
                      <a:solidFill>
                        <a:schemeClr val="bg1"/>
                      </a:solidFill>
                      <a:latin typeface="Adobe Gothic Std B" panose="020B0800000000000000" pitchFamily="34" charset="-128"/>
                      <a:ea typeface="Adobe Gothic Std B" panose="020B0800000000000000" pitchFamily="34" charset="-128"/>
                    </a:endParaRPr>
                  </a:p>
                </p:txBody>
              </p:sp>
            </p:grpSp>
            <p:sp>
              <p:nvSpPr>
                <p:cNvPr id="9" name="TextBox 8">
                  <a:extLst>
                    <a:ext uri="{FF2B5EF4-FFF2-40B4-BE49-F238E27FC236}">
                      <a16:creationId xmlns:a16="http://schemas.microsoft.com/office/drawing/2014/main" id="{5B356DC2-1063-ABF9-1DD6-60D6DD74D682}"/>
                    </a:ext>
                  </a:extLst>
                </p:cNvPr>
                <p:cNvSpPr txBox="1"/>
                <p:nvPr/>
              </p:nvSpPr>
              <p:spPr>
                <a:xfrm>
                  <a:off x="543581" y="1853959"/>
                  <a:ext cx="4070566" cy="368193"/>
                </a:xfrm>
                <a:prstGeom prst="rect">
                  <a:avLst/>
                </a:prstGeom>
                <a:noFill/>
              </p:spPr>
              <p:txBody>
                <a:bodyPr wrap="square">
                  <a:spAutoFit/>
                </a:bodyPr>
                <a:lstStyle/>
                <a:p>
                  <a:pPr algn="just">
                    <a:lnSpc>
                      <a:spcPct val="150000"/>
                    </a:lnSpc>
                  </a:pPr>
                  <a:endParaRPr lang="en-IN" dirty="0"/>
                </a:p>
              </p:txBody>
            </p:sp>
          </p:grpSp>
          <p:sp>
            <p:nvSpPr>
              <p:cNvPr id="7" name="TextBox 6">
                <a:extLst>
                  <a:ext uri="{FF2B5EF4-FFF2-40B4-BE49-F238E27FC236}">
                    <a16:creationId xmlns:a16="http://schemas.microsoft.com/office/drawing/2014/main" id="{20A567F0-B738-1BF0-E63C-3FA206DEB31C}"/>
                  </a:ext>
                </a:extLst>
              </p:cNvPr>
              <p:cNvSpPr txBox="1"/>
              <p:nvPr/>
            </p:nvSpPr>
            <p:spPr>
              <a:xfrm>
                <a:off x="3023374" y="1873923"/>
                <a:ext cx="4316402" cy="412141"/>
              </a:xfrm>
              <a:prstGeom prst="rect">
                <a:avLst/>
              </a:prstGeom>
              <a:noFill/>
            </p:spPr>
            <p:txBody>
              <a:bodyPr wrap="square">
                <a:spAutoFit/>
              </a:bodyPr>
              <a:lstStyle/>
              <a:p>
                <a:pPr algn="ctr"/>
                <a:endParaRPr lang="en-IN" dirty="0"/>
              </a:p>
            </p:txBody>
          </p:sp>
        </p:grpSp>
        <p:sp>
          <p:nvSpPr>
            <p:cNvPr id="5" name="TextBox 4">
              <a:extLst>
                <a:ext uri="{FF2B5EF4-FFF2-40B4-BE49-F238E27FC236}">
                  <a16:creationId xmlns:a16="http://schemas.microsoft.com/office/drawing/2014/main" id="{23FF8F71-38BC-D571-405E-7539E26877D5}"/>
                </a:ext>
              </a:extLst>
            </p:cNvPr>
            <p:cNvSpPr txBox="1"/>
            <p:nvPr/>
          </p:nvSpPr>
          <p:spPr>
            <a:xfrm>
              <a:off x="1082675" y="2308083"/>
              <a:ext cx="3806028" cy="2586774"/>
            </a:xfrm>
            <a:prstGeom prst="rect">
              <a:avLst/>
            </a:prstGeom>
            <a:noFill/>
          </p:spPr>
          <p:txBody>
            <a:bodyPr wrap="square">
              <a:spAutoFit/>
            </a:bodyPr>
            <a:lstStyle/>
            <a:p>
              <a:pPr algn="just"/>
              <a:r>
                <a:rPr lang="en-US" b="0" i="0" dirty="0">
                  <a:effectLst/>
                  <a:latin typeface="Google Sans"/>
                </a:rPr>
                <a:t>Karimnagar district is located about 170 km from Hyderabad and is a major center for the textile and food processing industries. The district is also home to a number of tourist attractions, such as the Karimnagar Fort and the </a:t>
              </a:r>
              <a:r>
                <a:rPr lang="en-US" b="0" i="0" dirty="0" err="1">
                  <a:effectLst/>
                  <a:latin typeface="Google Sans"/>
                </a:rPr>
                <a:t>Laknavaram</a:t>
              </a:r>
              <a:r>
                <a:rPr lang="en-US" b="0" i="0" dirty="0">
                  <a:effectLst/>
                  <a:latin typeface="Google Sans"/>
                </a:rPr>
                <a:t> Lake.</a:t>
              </a:r>
              <a:endParaRPr lang="en-IN" dirty="0"/>
            </a:p>
          </p:txBody>
        </p:sp>
      </p:grpSp>
      <p:pic>
        <p:nvPicPr>
          <p:cNvPr id="13" name="Picture 12">
            <a:extLst>
              <a:ext uri="{FF2B5EF4-FFF2-40B4-BE49-F238E27FC236}">
                <a16:creationId xmlns:a16="http://schemas.microsoft.com/office/drawing/2014/main" id="{D4CDADD8-B572-C2E2-997A-3C9176C6EDB8}"/>
              </a:ext>
            </a:extLst>
          </p:cNvPr>
          <p:cNvPicPr>
            <a:picLocks noChangeAspect="1"/>
          </p:cNvPicPr>
          <p:nvPr/>
        </p:nvPicPr>
        <p:blipFill>
          <a:blip r:embed="rId2"/>
          <a:srcRect/>
          <a:stretch/>
        </p:blipFill>
        <p:spPr>
          <a:xfrm>
            <a:off x="6274123" y="1567025"/>
            <a:ext cx="4621501" cy="2844000"/>
          </a:xfrm>
          <a:prstGeom prst="rect">
            <a:avLst/>
          </a:prstGeom>
          <a:effectLst>
            <a:glow rad="228600">
              <a:schemeClr val="accent4">
                <a:satMod val="175000"/>
                <a:alpha val="40000"/>
              </a:schemeClr>
            </a:glow>
            <a:outerShdw blurRad="76200" dist="12700" dir="2700000" sy="-23000" kx="-800400" algn="bl" rotWithShape="0">
              <a:prstClr val="black">
                <a:alpha val="20000"/>
              </a:prstClr>
            </a:outerShdw>
          </a:effectLst>
        </p:spPr>
      </p:pic>
      <p:sp>
        <p:nvSpPr>
          <p:cNvPr id="15" name="TextBox 14">
            <a:extLst>
              <a:ext uri="{FF2B5EF4-FFF2-40B4-BE49-F238E27FC236}">
                <a16:creationId xmlns:a16="http://schemas.microsoft.com/office/drawing/2014/main" id="{970593B1-7213-0DF9-9231-B33B8CAFB0B6}"/>
              </a:ext>
            </a:extLst>
          </p:cNvPr>
          <p:cNvSpPr txBox="1"/>
          <p:nvPr/>
        </p:nvSpPr>
        <p:spPr>
          <a:xfrm>
            <a:off x="1819373" y="440715"/>
            <a:ext cx="8276733" cy="461665"/>
          </a:xfrm>
          <a:prstGeom prst="rect">
            <a:avLst/>
          </a:prstGeom>
          <a:noFill/>
        </p:spPr>
        <p:txBody>
          <a:bodyPr wrap="square">
            <a:spAutoFit/>
          </a:bodyPr>
          <a:lstStyle/>
          <a:p>
            <a:pPr algn="ctr"/>
            <a:r>
              <a:rPr lang="en-US" sz="2400" b="1" dirty="0"/>
              <a:t>The top 5 districts to buy commercial properties in Telangana</a:t>
            </a:r>
            <a:endParaRPr lang="en-IN" sz="2400" b="1" dirty="0"/>
          </a:p>
        </p:txBody>
      </p:sp>
      <p:sp>
        <p:nvSpPr>
          <p:cNvPr id="14" name="TextBox 13">
            <a:extLst>
              <a:ext uri="{FF2B5EF4-FFF2-40B4-BE49-F238E27FC236}">
                <a16:creationId xmlns:a16="http://schemas.microsoft.com/office/drawing/2014/main" id="{174AAFB9-4A01-171F-8E1C-A9BB1ADCFBC9}"/>
              </a:ext>
            </a:extLst>
          </p:cNvPr>
          <p:cNvSpPr txBox="1"/>
          <p:nvPr/>
        </p:nvSpPr>
        <p:spPr>
          <a:xfrm>
            <a:off x="669301" y="5100150"/>
            <a:ext cx="10397766" cy="923330"/>
          </a:xfrm>
          <a:prstGeom prst="rect">
            <a:avLst/>
          </a:prstGeom>
          <a:noFill/>
        </p:spPr>
        <p:txBody>
          <a:bodyPr wrap="square">
            <a:spAutoFit/>
          </a:bodyPr>
          <a:lstStyle/>
          <a:p>
            <a:r>
              <a:rPr lang="en-US" b="0" i="0" dirty="0">
                <a:effectLst/>
                <a:latin typeface="Google Sans"/>
              </a:rPr>
              <a:t>These districts are all well-connected to Hyderabad and have a good infrastructure. They are also home to a number of large and small businesses. As a result, there is a strong demand for commercial properties in these districts.</a:t>
            </a:r>
            <a:endParaRPr lang="en-IN" dirty="0"/>
          </a:p>
        </p:txBody>
      </p:sp>
    </p:spTree>
    <p:extLst>
      <p:ext uri="{BB962C8B-B14F-4D97-AF65-F5344CB8AC3E}">
        <p14:creationId xmlns:p14="http://schemas.microsoft.com/office/powerpoint/2010/main" val="404382899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E8C08C7-5F0E-EDBA-EDD9-836F0B2EDA31}"/>
              </a:ext>
            </a:extLst>
          </p:cNvPr>
          <p:cNvSpPr txBox="1"/>
          <p:nvPr/>
        </p:nvSpPr>
        <p:spPr>
          <a:xfrm>
            <a:off x="219566" y="411406"/>
            <a:ext cx="11752868" cy="923330"/>
          </a:xfrm>
          <a:prstGeom prst="rect">
            <a:avLst/>
          </a:prstGeom>
          <a:noFill/>
        </p:spPr>
        <p:txBody>
          <a:bodyPr wrap="square">
            <a:spAutoFit/>
          </a:bodyPr>
          <a:lstStyle/>
          <a:p>
            <a:pPr algn="just"/>
            <a:r>
              <a:rPr lang="en-US" dirty="0"/>
              <a:t>2. What significant policies or initiatives were put into effect to enhance economic growth, investments, and employment in Telangana by the current government? Can we quantify the impact of these policies using available data?</a:t>
            </a:r>
            <a:endParaRPr lang="en-IN" dirty="0"/>
          </a:p>
        </p:txBody>
      </p:sp>
      <p:graphicFrame>
        <p:nvGraphicFramePr>
          <p:cNvPr id="4" name="Diagram 3">
            <a:extLst>
              <a:ext uri="{FF2B5EF4-FFF2-40B4-BE49-F238E27FC236}">
                <a16:creationId xmlns:a16="http://schemas.microsoft.com/office/drawing/2014/main" id="{01257C93-CF80-804A-ABB8-557D377F60E8}"/>
              </a:ext>
            </a:extLst>
          </p:cNvPr>
          <p:cNvGraphicFramePr/>
          <p:nvPr>
            <p:extLst>
              <p:ext uri="{D42A27DB-BD31-4B8C-83A1-F6EECF244321}">
                <p14:modId xmlns:p14="http://schemas.microsoft.com/office/powerpoint/2010/main" val="795544626"/>
              </p:ext>
            </p:extLst>
          </p:nvPr>
        </p:nvGraphicFramePr>
        <p:xfrm>
          <a:off x="2032000" y="1334736"/>
          <a:ext cx="7649328" cy="480359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0755155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2FB35C6-A009-599C-49F8-1FE55EC8091A}"/>
              </a:ext>
            </a:extLst>
          </p:cNvPr>
          <p:cNvSpPr txBox="1"/>
          <p:nvPr/>
        </p:nvSpPr>
        <p:spPr>
          <a:xfrm>
            <a:off x="623656" y="476719"/>
            <a:ext cx="5564080" cy="646331"/>
          </a:xfrm>
          <a:prstGeom prst="rect">
            <a:avLst/>
          </a:prstGeom>
          <a:solidFill>
            <a:schemeClr val="accent2">
              <a:lumMod val="75000"/>
            </a:schemeClr>
          </a:solidFill>
          <a:effectLst>
            <a:glow rad="139700">
              <a:schemeClr val="accent3">
                <a:satMod val="175000"/>
                <a:alpha val="40000"/>
              </a:schemeClr>
            </a:glow>
          </a:effectLst>
        </p:spPr>
        <p:txBody>
          <a:bodyPr wrap="square">
            <a:spAutoFit/>
          </a:bodyPr>
          <a:lstStyle/>
          <a:p>
            <a:r>
              <a:rPr lang="en-IN" sz="3600" dirty="0">
                <a:ln>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solidFill>
                  <a:schemeClr val="bg1"/>
                </a:solidFill>
                <a:effectLst>
                  <a:glow rad="139700">
                    <a:schemeClr val="accent4">
                      <a:satMod val="175000"/>
                      <a:alpha val="40000"/>
                    </a:schemeClr>
                  </a:glow>
                </a:effectLst>
              </a:rPr>
              <a:t>Industrial Policy (TS - </a:t>
            </a:r>
            <a:r>
              <a:rPr lang="en-IN" sz="3600" dirty="0" err="1">
                <a:ln>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solidFill>
                  <a:schemeClr val="bg1"/>
                </a:solidFill>
                <a:effectLst>
                  <a:glow rad="139700">
                    <a:schemeClr val="accent4">
                      <a:satMod val="175000"/>
                      <a:alpha val="40000"/>
                    </a:schemeClr>
                  </a:glow>
                </a:effectLst>
              </a:rPr>
              <a:t>iPASS</a:t>
            </a:r>
            <a:r>
              <a:rPr lang="en-IN" sz="3600" dirty="0">
                <a:ln>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solidFill>
                  <a:schemeClr val="bg1"/>
                </a:solidFill>
                <a:effectLst>
                  <a:glow rad="139700">
                    <a:schemeClr val="accent4">
                      <a:satMod val="175000"/>
                      <a:alpha val="40000"/>
                    </a:schemeClr>
                  </a:glow>
                </a:effectLst>
              </a:rPr>
              <a:t>)</a:t>
            </a:r>
          </a:p>
        </p:txBody>
      </p:sp>
      <p:grpSp>
        <p:nvGrpSpPr>
          <p:cNvPr id="18" name="Group 17">
            <a:extLst>
              <a:ext uri="{FF2B5EF4-FFF2-40B4-BE49-F238E27FC236}">
                <a16:creationId xmlns:a16="http://schemas.microsoft.com/office/drawing/2014/main" id="{9F032085-EEE7-3C94-7EB0-4C7A4618F12C}"/>
              </a:ext>
            </a:extLst>
          </p:cNvPr>
          <p:cNvGrpSpPr/>
          <p:nvPr/>
        </p:nvGrpSpPr>
        <p:grpSpPr>
          <a:xfrm>
            <a:off x="749191" y="1916614"/>
            <a:ext cx="4503486" cy="4107224"/>
            <a:chOff x="6556994" y="1650448"/>
            <a:chExt cx="4503486" cy="4107224"/>
          </a:xfrm>
        </p:grpSpPr>
        <p:grpSp>
          <p:nvGrpSpPr>
            <p:cNvPr id="7" name="Group 6">
              <a:extLst>
                <a:ext uri="{FF2B5EF4-FFF2-40B4-BE49-F238E27FC236}">
                  <a16:creationId xmlns:a16="http://schemas.microsoft.com/office/drawing/2014/main" id="{6D8CAEC6-DE30-9768-5476-E978CDFF12FC}"/>
                </a:ext>
              </a:extLst>
            </p:cNvPr>
            <p:cNvGrpSpPr/>
            <p:nvPr/>
          </p:nvGrpSpPr>
          <p:grpSpPr>
            <a:xfrm>
              <a:off x="6556994" y="1650448"/>
              <a:ext cx="4503486" cy="4107224"/>
              <a:chOff x="2817633" y="788981"/>
              <a:chExt cx="4852674" cy="4583289"/>
            </a:xfrm>
          </p:grpSpPr>
          <p:grpSp>
            <p:nvGrpSpPr>
              <p:cNvPr id="8" name="Group 7">
                <a:extLst>
                  <a:ext uri="{FF2B5EF4-FFF2-40B4-BE49-F238E27FC236}">
                    <a16:creationId xmlns:a16="http://schemas.microsoft.com/office/drawing/2014/main" id="{59CFCAD1-4B11-A3E8-5625-D8BDF06D6936}"/>
                  </a:ext>
                </a:extLst>
              </p:cNvPr>
              <p:cNvGrpSpPr/>
              <p:nvPr/>
            </p:nvGrpSpPr>
            <p:grpSpPr>
              <a:xfrm>
                <a:off x="2817633" y="788981"/>
                <a:ext cx="4852674" cy="4583289"/>
                <a:chOff x="438656" y="1359170"/>
                <a:chExt cx="4352029" cy="4347157"/>
              </a:xfrm>
            </p:grpSpPr>
            <p:grpSp>
              <p:nvGrpSpPr>
                <p:cNvPr id="11" name="Group 10">
                  <a:extLst>
                    <a:ext uri="{FF2B5EF4-FFF2-40B4-BE49-F238E27FC236}">
                      <a16:creationId xmlns:a16="http://schemas.microsoft.com/office/drawing/2014/main" id="{5BB5C909-306B-A85F-8211-39B163AC0CFF}"/>
                    </a:ext>
                  </a:extLst>
                </p:cNvPr>
                <p:cNvGrpSpPr/>
                <p:nvPr/>
              </p:nvGrpSpPr>
              <p:grpSpPr>
                <a:xfrm>
                  <a:off x="438656" y="1359170"/>
                  <a:ext cx="4352029" cy="3860488"/>
                  <a:chOff x="339749" y="1794664"/>
                  <a:chExt cx="4607510" cy="4055566"/>
                </a:xfrm>
                <a:effectLst>
                  <a:glow rad="228600">
                    <a:schemeClr val="accent3">
                      <a:satMod val="175000"/>
                      <a:alpha val="40000"/>
                    </a:schemeClr>
                  </a:glow>
                  <a:outerShdw blurRad="50800" dist="50800" dir="5400000" algn="ctr" rotWithShape="0">
                    <a:srgbClr val="000000">
                      <a:alpha val="0"/>
                    </a:srgbClr>
                  </a:outerShdw>
                </a:effectLst>
              </p:grpSpPr>
              <p:sp>
                <p:nvSpPr>
                  <p:cNvPr id="14" name="Rectangle 13">
                    <a:extLst>
                      <a:ext uri="{FF2B5EF4-FFF2-40B4-BE49-F238E27FC236}">
                        <a16:creationId xmlns:a16="http://schemas.microsoft.com/office/drawing/2014/main" id="{DE504E17-0B1F-A9B6-6966-EAFC98BB6CF5}"/>
                      </a:ext>
                    </a:extLst>
                  </p:cNvPr>
                  <p:cNvSpPr/>
                  <p:nvPr/>
                </p:nvSpPr>
                <p:spPr>
                  <a:xfrm>
                    <a:off x="339749" y="1837524"/>
                    <a:ext cx="4607508" cy="4012706"/>
                  </a:xfrm>
                  <a:prstGeom prst="rect">
                    <a:avLst/>
                  </a:prstGeom>
                  <a:ln w="3175">
                    <a:solidFill>
                      <a:schemeClr val="tx2">
                        <a:lumMod val="90000"/>
                        <a:lumOff val="10000"/>
                      </a:schemeClr>
                    </a:solidFill>
                  </a:ln>
                  <a:effectLst>
                    <a:outerShdw blurRad="127000" dist="76200" dir="5400000" algn="ctr" rotWithShape="0">
                      <a:srgbClr val="000000"/>
                    </a:outerShdw>
                    <a:reflection blurRad="762000" stA="99000" endPos="0" dist="50800" dir="5400000" sy="-100000" algn="bl" rotWithShape="0"/>
                  </a:effectLst>
                </p:spPr>
                <p:style>
                  <a:lnRef idx="2">
                    <a:schemeClr val="dk1"/>
                  </a:lnRef>
                  <a:fillRef idx="1">
                    <a:schemeClr val="lt1"/>
                  </a:fillRef>
                  <a:effectRef idx="0">
                    <a:schemeClr val="dk1"/>
                  </a:effectRef>
                  <a:fontRef idx="minor">
                    <a:schemeClr val="dk1"/>
                  </a:fontRef>
                </p:style>
                <p:txBody>
                  <a:bodyPr rtlCol="0" anchor="ctr"/>
                  <a:lstStyle/>
                  <a:p>
                    <a:endParaRPr lang="en-IN" dirty="0"/>
                  </a:p>
                </p:txBody>
              </p:sp>
              <p:sp>
                <p:nvSpPr>
                  <p:cNvPr id="15" name="Rectangle 14">
                    <a:extLst>
                      <a:ext uri="{FF2B5EF4-FFF2-40B4-BE49-F238E27FC236}">
                        <a16:creationId xmlns:a16="http://schemas.microsoft.com/office/drawing/2014/main" id="{C6A9FBD3-728D-C69B-CF45-6ED5B70D5AD4}"/>
                      </a:ext>
                    </a:extLst>
                  </p:cNvPr>
                  <p:cNvSpPr/>
                  <p:nvPr/>
                </p:nvSpPr>
                <p:spPr>
                  <a:xfrm>
                    <a:off x="339749" y="1839662"/>
                    <a:ext cx="4607510" cy="442239"/>
                  </a:xfrm>
                  <a:prstGeom prst="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solidFill>
                      <a:schemeClr val="tx2">
                        <a:lumMod val="90000"/>
                        <a:lumOff val="10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dirty="0"/>
                  </a:p>
                </p:txBody>
              </p:sp>
              <p:sp>
                <p:nvSpPr>
                  <p:cNvPr id="16" name="TextBox 15">
                    <a:extLst>
                      <a:ext uri="{FF2B5EF4-FFF2-40B4-BE49-F238E27FC236}">
                        <a16:creationId xmlns:a16="http://schemas.microsoft.com/office/drawing/2014/main" id="{3DD35391-F5BC-B778-9E08-92990D412770}"/>
                      </a:ext>
                    </a:extLst>
                  </p:cNvPr>
                  <p:cNvSpPr txBox="1"/>
                  <p:nvPr/>
                </p:nvSpPr>
                <p:spPr>
                  <a:xfrm>
                    <a:off x="398779" y="1794664"/>
                    <a:ext cx="4234648" cy="513326"/>
                  </a:xfrm>
                  <a:prstGeom prst="rect">
                    <a:avLst/>
                  </a:prstGeom>
                  <a:noFill/>
                  <a:ln>
                    <a:noFill/>
                  </a:ln>
                </p:spPr>
                <p:txBody>
                  <a:bodyPr wrap="square" rtlCol="0">
                    <a:spAutoFit/>
                  </a:bodyPr>
                  <a:lstStyle/>
                  <a:p>
                    <a:pPr algn="ctr"/>
                    <a:r>
                      <a:rPr lang="en-US" sz="2400" b="1" dirty="0">
                        <a:solidFill>
                          <a:schemeClr val="bg1"/>
                        </a:solidFill>
                      </a:rPr>
                      <a:t>AIM</a:t>
                    </a:r>
                    <a:endParaRPr lang="en-IN" sz="2400" b="1" dirty="0">
                      <a:solidFill>
                        <a:schemeClr val="bg1"/>
                      </a:solidFill>
                      <a:latin typeface="Adobe Gothic Std B" panose="020B0800000000000000" pitchFamily="34" charset="-128"/>
                      <a:ea typeface="Adobe Gothic Std B" panose="020B0800000000000000" pitchFamily="34" charset="-128"/>
                    </a:endParaRPr>
                  </a:p>
                </p:txBody>
              </p:sp>
            </p:grpSp>
            <p:sp>
              <p:nvSpPr>
                <p:cNvPr id="12" name="TextBox 11">
                  <a:extLst>
                    <a:ext uri="{FF2B5EF4-FFF2-40B4-BE49-F238E27FC236}">
                      <a16:creationId xmlns:a16="http://schemas.microsoft.com/office/drawing/2014/main" id="{1A88CB65-8D83-CA5E-3758-D9040FBBF7DB}"/>
                    </a:ext>
                  </a:extLst>
                </p:cNvPr>
                <p:cNvSpPr txBox="1"/>
                <p:nvPr/>
              </p:nvSpPr>
              <p:spPr>
                <a:xfrm>
                  <a:off x="543581" y="1853959"/>
                  <a:ext cx="4070566" cy="368193"/>
                </a:xfrm>
                <a:prstGeom prst="rect">
                  <a:avLst/>
                </a:prstGeom>
                <a:noFill/>
              </p:spPr>
              <p:txBody>
                <a:bodyPr wrap="square">
                  <a:spAutoFit/>
                </a:bodyPr>
                <a:lstStyle/>
                <a:p>
                  <a:pPr algn="just">
                    <a:lnSpc>
                      <a:spcPct val="150000"/>
                    </a:lnSpc>
                  </a:pPr>
                  <a:endParaRPr lang="en-IN" dirty="0"/>
                </a:p>
              </p:txBody>
            </p:sp>
            <p:sp>
              <p:nvSpPr>
                <p:cNvPr id="13" name="Oval 12">
                  <a:extLst>
                    <a:ext uri="{FF2B5EF4-FFF2-40B4-BE49-F238E27FC236}">
                      <a16:creationId xmlns:a16="http://schemas.microsoft.com/office/drawing/2014/main" id="{92A973DA-5D64-66F1-30FB-40D1EF3BA841}"/>
                    </a:ext>
                  </a:extLst>
                </p:cNvPr>
                <p:cNvSpPr/>
                <p:nvPr/>
              </p:nvSpPr>
              <p:spPr>
                <a:xfrm>
                  <a:off x="1798320" y="4675489"/>
                  <a:ext cx="1595120" cy="1030838"/>
                </a:xfrm>
                <a:prstGeom prst="ellipse">
                  <a:avLst/>
                </a:prstGeom>
                <a:gradFill>
                  <a:gsLst>
                    <a:gs pos="0">
                      <a:schemeClr val="accent3">
                        <a:lumMod val="67000"/>
                      </a:schemeClr>
                    </a:gs>
                    <a:gs pos="48000">
                      <a:schemeClr val="accent3">
                        <a:lumMod val="97000"/>
                        <a:lumOff val="3000"/>
                      </a:schemeClr>
                    </a:gs>
                    <a:gs pos="100000">
                      <a:schemeClr val="accent3">
                        <a:lumMod val="60000"/>
                        <a:lumOff val="40000"/>
                      </a:schemeClr>
                    </a:gs>
                  </a:gsLst>
                  <a:lin ang="16200000" scaled="1"/>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TextBox 8">
                <a:extLst>
                  <a:ext uri="{FF2B5EF4-FFF2-40B4-BE49-F238E27FC236}">
                    <a16:creationId xmlns:a16="http://schemas.microsoft.com/office/drawing/2014/main" id="{644BCA70-9EF3-EE2D-DED1-AA32F777C9ED}"/>
                  </a:ext>
                </a:extLst>
              </p:cNvPr>
              <p:cNvSpPr txBox="1"/>
              <p:nvPr/>
            </p:nvSpPr>
            <p:spPr>
              <a:xfrm>
                <a:off x="3023374" y="1873923"/>
                <a:ext cx="4316402" cy="412141"/>
              </a:xfrm>
              <a:prstGeom prst="rect">
                <a:avLst/>
              </a:prstGeom>
              <a:noFill/>
            </p:spPr>
            <p:txBody>
              <a:bodyPr wrap="square">
                <a:spAutoFit/>
              </a:bodyPr>
              <a:lstStyle/>
              <a:p>
                <a:pPr algn="ctr"/>
                <a:endParaRPr lang="en-IN" dirty="0"/>
              </a:p>
            </p:txBody>
          </p:sp>
          <p:pic>
            <p:nvPicPr>
              <p:cNvPr id="10" name="Graphic 9" descr="Upward trend">
                <a:extLst>
                  <a:ext uri="{FF2B5EF4-FFF2-40B4-BE49-F238E27FC236}">
                    <a16:creationId xmlns:a16="http://schemas.microsoft.com/office/drawing/2014/main" id="{0F2DA77C-3D7F-4942-1F5E-5EBB65A9152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746844" y="4381584"/>
                <a:ext cx="914400" cy="914400"/>
              </a:xfrm>
              <a:prstGeom prst="rect">
                <a:avLst/>
              </a:prstGeom>
            </p:spPr>
          </p:pic>
        </p:grpSp>
        <p:sp>
          <p:nvSpPr>
            <p:cNvPr id="17" name="TextBox 16">
              <a:extLst>
                <a:ext uri="{FF2B5EF4-FFF2-40B4-BE49-F238E27FC236}">
                  <a16:creationId xmlns:a16="http://schemas.microsoft.com/office/drawing/2014/main" id="{DF3345CC-18D5-9913-07F2-CC65F601F46A}"/>
                </a:ext>
              </a:extLst>
            </p:cNvPr>
            <p:cNvSpPr txBox="1"/>
            <p:nvPr/>
          </p:nvSpPr>
          <p:spPr>
            <a:xfrm>
              <a:off x="6773134" y="2202745"/>
              <a:ext cx="4032315" cy="2585323"/>
            </a:xfrm>
            <a:prstGeom prst="rect">
              <a:avLst/>
            </a:prstGeom>
            <a:noFill/>
          </p:spPr>
          <p:txBody>
            <a:bodyPr wrap="square">
              <a:spAutoFit/>
            </a:bodyPr>
            <a:lstStyle/>
            <a:p>
              <a:pPr algn="just"/>
              <a:r>
                <a:rPr lang="en-US" dirty="0"/>
                <a:t>TS-</a:t>
              </a:r>
              <a:r>
                <a:rPr lang="en-US" dirty="0" err="1"/>
                <a:t>iPASS</a:t>
              </a:r>
              <a:r>
                <a:rPr lang="en-US" dirty="0"/>
                <a:t> stands for Telangana State Industrial Project Approval and Self Certification System. It is a single-window clearance system for industrial projects in the state of Telangana, India. It was launched in 2014 with the aim of streamlining the process of obtaining approvals for new and existing industries.</a:t>
              </a:r>
              <a:endParaRPr lang="en-IN" dirty="0"/>
            </a:p>
          </p:txBody>
        </p:sp>
      </p:grpSp>
      <p:grpSp>
        <p:nvGrpSpPr>
          <p:cNvPr id="19" name="Group 18">
            <a:extLst>
              <a:ext uri="{FF2B5EF4-FFF2-40B4-BE49-F238E27FC236}">
                <a16:creationId xmlns:a16="http://schemas.microsoft.com/office/drawing/2014/main" id="{02A18290-2112-ACD2-CF98-F157AAC8FF2B}"/>
              </a:ext>
            </a:extLst>
          </p:cNvPr>
          <p:cNvGrpSpPr/>
          <p:nvPr/>
        </p:nvGrpSpPr>
        <p:grpSpPr>
          <a:xfrm>
            <a:off x="6187736" y="1916614"/>
            <a:ext cx="4503486" cy="4107224"/>
            <a:chOff x="6556994" y="1650448"/>
            <a:chExt cx="4503486" cy="4107224"/>
          </a:xfrm>
        </p:grpSpPr>
        <p:grpSp>
          <p:nvGrpSpPr>
            <p:cNvPr id="20" name="Group 19">
              <a:extLst>
                <a:ext uri="{FF2B5EF4-FFF2-40B4-BE49-F238E27FC236}">
                  <a16:creationId xmlns:a16="http://schemas.microsoft.com/office/drawing/2014/main" id="{19D2C6F1-1B4C-3AB5-1CF0-49B664E1A3D7}"/>
                </a:ext>
              </a:extLst>
            </p:cNvPr>
            <p:cNvGrpSpPr/>
            <p:nvPr/>
          </p:nvGrpSpPr>
          <p:grpSpPr>
            <a:xfrm>
              <a:off x="6556994" y="1650448"/>
              <a:ext cx="4503486" cy="4107224"/>
              <a:chOff x="2817633" y="788981"/>
              <a:chExt cx="4852674" cy="4583289"/>
            </a:xfrm>
          </p:grpSpPr>
          <p:grpSp>
            <p:nvGrpSpPr>
              <p:cNvPr id="22" name="Group 21">
                <a:extLst>
                  <a:ext uri="{FF2B5EF4-FFF2-40B4-BE49-F238E27FC236}">
                    <a16:creationId xmlns:a16="http://schemas.microsoft.com/office/drawing/2014/main" id="{24C8272E-B5DF-A852-60F2-B875F19E296C}"/>
                  </a:ext>
                </a:extLst>
              </p:cNvPr>
              <p:cNvGrpSpPr/>
              <p:nvPr/>
            </p:nvGrpSpPr>
            <p:grpSpPr>
              <a:xfrm>
                <a:off x="2817633" y="788981"/>
                <a:ext cx="4852674" cy="4583289"/>
                <a:chOff x="438656" y="1359170"/>
                <a:chExt cx="4352029" cy="4347157"/>
              </a:xfrm>
            </p:grpSpPr>
            <p:grpSp>
              <p:nvGrpSpPr>
                <p:cNvPr id="25" name="Group 24">
                  <a:extLst>
                    <a:ext uri="{FF2B5EF4-FFF2-40B4-BE49-F238E27FC236}">
                      <a16:creationId xmlns:a16="http://schemas.microsoft.com/office/drawing/2014/main" id="{9A2D89A8-F1B2-8A7D-AA55-DF34BC838E95}"/>
                    </a:ext>
                  </a:extLst>
                </p:cNvPr>
                <p:cNvGrpSpPr/>
                <p:nvPr/>
              </p:nvGrpSpPr>
              <p:grpSpPr>
                <a:xfrm>
                  <a:off x="438656" y="1359170"/>
                  <a:ext cx="4352029" cy="3860488"/>
                  <a:chOff x="339749" y="1794664"/>
                  <a:chExt cx="4607510" cy="4055566"/>
                </a:xfrm>
                <a:effectLst>
                  <a:glow rad="228600">
                    <a:schemeClr val="accent3">
                      <a:satMod val="175000"/>
                      <a:alpha val="40000"/>
                    </a:schemeClr>
                  </a:glow>
                  <a:outerShdw blurRad="50800" dist="50800" dir="5400000" algn="ctr" rotWithShape="0">
                    <a:srgbClr val="000000">
                      <a:alpha val="0"/>
                    </a:srgbClr>
                  </a:outerShdw>
                </a:effectLst>
              </p:grpSpPr>
              <p:sp>
                <p:nvSpPr>
                  <p:cNvPr id="28" name="Rectangle 27">
                    <a:extLst>
                      <a:ext uri="{FF2B5EF4-FFF2-40B4-BE49-F238E27FC236}">
                        <a16:creationId xmlns:a16="http://schemas.microsoft.com/office/drawing/2014/main" id="{97E13597-1797-AE10-E8D1-08D58AB9A224}"/>
                      </a:ext>
                    </a:extLst>
                  </p:cNvPr>
                  <p:cNvSpPr/>
                  <p:nvPr/>
                </p:nvSpPr>
                <p:spPr>
                  <a:xfrm>
                    <a:off x="339749" y="1837524"/>
                    <a:ext cx="4607508" cy="4012706"/>
                  </a:xfrm>
                  <a:prstGeom prst="rect">
                    <a:avLst/>
                  </a:prstGeom>
                  <a:ln w="3175">
                    <a:solidFill>
                      <a:schemeClr val="tx2">
                        <a:lumMod val="90000"/>
                        <a:lumOff val="10000"/>
                      </a:schemeClr>
                    </a:solidFill>
                  </a:ln>
                  <a:effectLst>
                    <a:outerShdw blurRad="127000" dist="76200" dir="5400000" algn="ctr" rotWithShape="0">
                      <a:srgbClr val="000000"/>
                    </a:outerShdw>
                    <a:reflection blurRad="762000" stA="99000" endPos="0" dist="50800" dir="5400000" sy="-100000" algn="bl" rotWithShape="0"/>
                  </a:effectLst>
                </p:spPr>
                <p:style>
                  <a:lnRef idx="2">
                    <a:schemeClr val="dk1"/>
                  </a:lnRef>
                  <a:fillRef idx="1">
                    <a:schemeClr val="lt1"/>
                  </a:fillRef>
                  <a:effectRef idx="0">
                    <a:schemeClr val="dk1"/>
                  </a:effectRef>
                  <a:fontRef idx="minor">
                    <a:schemeClr val="dk1"/>
                  </a:fontRef>
                </p:style>
                <p:txBody>
                  <a:bodyPr rtlCol="0" anchor="ctr"/>
                  <a:lstStyle/>
                  <a:p>
                    <a:endParaRPr lang="en-IN" dirty="0"/>
                  </a:p>
                </p:txBody>
              </p:sp>
              <p:sp>
                <p:nvSpPr>
                  <p:cNvPr id="29" name="Rectangle 28">
                    <a:extLst>
                      <a:ext uri="{FF2B5EF4-FFF2-40B4-BE49-F238E27FC236}">
                        <a16:creationId xmlns:a16="http://schemas.microsoft.com/office/drawing/2014/main" id="{FB65DA3F-3D74-18BC-BCEB-5059FAAC3210}"/>
                      </a:ext>
                    </a:extLst>
                  </p:cNvPr>
                  <p:cNvSpPr/>
                  <p:nvPr/>
                </p:nvSpPr>
                <p:spPr>
                  <a:xfrm>
                    <a:off x="339749" y="1839662"/>
                    <a:ext cx="4607510" cy="442239"/>
                  </a:xfrm>
                  <a:prstGeom prst="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solidFill>
                      <a:schemeClr val="tx2">
                        <a:lumMod val="90000"/>
                        <a:lumOff val="10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dirty="0"/>
                  </a:p>
                </p:txBody>
              </p:sp>
              <p:sp>
                <p:nvSpPr>
                  <p:cNvPr id="30" name="TextBox 29">
                    <a:extLst>
                      <a:ext uri="{FF2B5EF4-FFF2-40B4-BE49-F238E27FC236}">
                        <a16:creationId xmlns:a16="http://schemas.microsoft.com/office/drawing/2014/main" id="{7F53662E-BF7D-C0C9-DDB5-FEC8D88166FA}"/>
                      </a:ext>
                    </a:extLst>
                  </p:cNvPr>
                  <p:cNvSpPr txBox="1"/>
                  <p:nvPr/>
                </p:nvSpPr>
                <p:spPr>
                  <a:xfrm>
                    <a:off x="398779" y="1794664"/>
                    <a:ext cx="4234648" cy="513326"/>
                  </a:xfrm>
                  <a:prstGeom prst="rect">
                    <a:avLst/>
                  </a:prstGeom>
                  <a:noFill/>
                  <a:ln>
                    <a:noFill/>
                  </a:ln>
                </p:spPr>
                <p:txBody>
                  <a:bodyPr wrap="square" rtlCol="0">
                    <a:spAutoFit/>
                  </a:bodyPr>
                  <a:lstStyle/>
                  <a:p>
                    <a:pPr algn="ctr"/>
                    <a:r>
                      <a:rPr lang="en-US" sz="2400" b="1" dirty="0">
                        <a:solidFill>
                          <a:schemeClr val="bg1"/>
                        </a:solidFill>
                      </a:rPr>
                      <a:t>Impact</a:t>
                    </a:r>
                    <a:endParaRPr lang="en-IN" sz="2400" b="1" dirty="0">
                      <a:solidFill>
                        <a:schemeClr val="bg1"/>
                      </a:solidFill>
                      <a:latin typeface="Adobe Gothic Std B" panose="020B0800000000000000" pitchFamily="34" charset="-128"/>
                      <a:ea typeface="Adobe Gothic Std B" panose="020B0800000000000000" pitchFamily="34" charset="-128"/>
                    </a:endParaRPr>
                  </a:p>
                </p:txBody>
              </p:sp>
            </p:grpSp>
            <p:sp>
              <p:nvSpPr>
                <p:cNvPr id="26" name="TextBox 25">
                  <a:extLst>
                    <a:ext uri="{FF2B5EF4-FFF2-40B4-BE49-F238E27FC236}">
                      <a16:creationId xmlns:a16="http://schemas.microsoft.com/office/drawing/2014/main" id="{EEF356AF-D88A-2FCB-0D56-72BB886BFD48}"/>
                    </a:ext>
                  </a:extLst>
                </p:cNvPr>
                <p:cNvSpPr txBox="1"/>
                <p:nvPr/>
              </p:nvSpPr>
              <p:spPr>
                <a:xfrm>
                  <a:off x="543581" y="1853959"/>
                  <a:ext cx="4070566" cy="368193"/>
                </a:xfrm>
                <a:prstGeom prst="rect">
                  <a:avLst/>
                </a:prstGeom>
                <a:noFill/>
              </p:spPr>
              <p:txBody>
                <a:bodyPr wrap="square">
                  <a:spAutoFit/>
                </a:bodyPr>
                <a:lstStyle/>
                <a:p>
                  <a:pPr algn="just">
                    <a:lnSpc>
                      <a:spcPct val="150000"/>
                    </a:lnSpc>
                  </a:pPr>
                  <a:endParaRPr lang="en-IN" dirty="0"/>
                </a:p>
              </p:txBody>
            </p:sp>
            <p:sp>
              <p:nvSpPr>
                <p:cNvPr id="27" name="Oval 26">
                  <a:extLst>
                    <a:ext uri="{FF2B5EF4-FFF2-40B4-BE49-F238E27FC236}">
                      <a16:creationId xmlns:a16="http://schemas.microsoft.com/office/drawing/2014/main" id="{D1897620-CB2D-3BB3-D631-50F8891FB4C1}"/>
                    </a:ext>
                  </a:extLst>
                </p:cNvPr>
                <p:cNvSpPr/>
                <p:nvPr/>
              </p:nvSpPr>
              <p:spPr>
                <a:xfrm>
                  <a:off x="1798320" y="4675489"/>
                  <a:ext cx="1595120" cy="1030838"/>
                </a:xfrm>
                <a:prstGeom prst="ellipse">
                  <a:avLst/>
                </a:prstGeom>
                <a:gradFill>
                  <a:gsLst>
                    <a:gs pos="0">
                      <a:schemeClr val="accent3">
                        <a:lumMod val="67000"/>
                      </a:schemeClr>
                    </a:gs>
                    <a:gs pos="48000">
                      <a:schemeClr val="accent3">
                        <a:lumMod val="97000"/>
                        <a:lumOff val="3000"/>
                      </a:schemeClr>
                    </a:gs>
                    <a:gs pos="100000">
                      <a:schemeClr val="accent3">
                        <a:lumMod val="60000"/>
                        <a:lumOff val="40000"/>
                      </a:schemeClr>
                    </a:gs>
                  </a:gsLst>
                  <a:lin ang="16200000" scaled="1"/>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3" name="TextBox 22">
                <a:extLst>
                  <a:ext uri="{FF2B5EF4-FFF2-40B4-BE49-F238E27FC236}">
                    <a16:creationId xmlns:a16="http://schemas.microsoft.com/office/drawing/2014/main" id="{2380BC19-1A04-7316-464F-0E05A63736F4}"/>
                  </a:ext>
                </a:extLst>
              </p:cNvPr>
              <p:cNvSpPr txBox="1"/>
              <p:nvPr/>
            </p:nvSpPr>
            <p:spPr>
              <a:xfrm>
                <a:off x="3023374" y="1873923"/>
                <a:ext cx="4316402" cy="412141"/>
              </a:xfrm>
              <a:prstGeom prst="rect">
                <a:avLst/>
              </a:prstGeom>
              <a:noFill/>
            </p:spPr>
            <p:txBody>
              <a:bodyPr wrap="square">
                <a:spAutoFit/>
              </a:bodyPr>
              <a:lstStyle/>
              <a:p>
                <a:pPr algn="ctr"/>
                <a:endParaRPr lang="en-IN" dirty="0"/>
              </a:p>
            </p:txBody>
          </p:sp>
        </p:grpSp>
        <p:sp>
          <p:nvSpPr>
            <p:cNvPr id="21" name="TextBox 20">
              <a:extLst>
                <a:ext uri="{FF2B5EF4-FFF2-40B4-BE49-F238E27FC236}">
                  <a16:creationId xmlns:a16="http://schemas.microsoft.com/office/drawing/2014/main" id="{FB62859B-CFD7-E9BC-22E0-5C2E27C2E7DD}"/>
                </a:ext>
              </a:extLst>
            </p:cNvPr>
            <p:cNvSpPr txBox="1"/>
            <p:nvPr/>
          </p:nvSpPr>
          <p:spPr>
            <a:xfrm>
              <a:off x="6773134" y="2202745"/>
              <a:ext cx="4032315" cy="369332"/>
            </a:xfrm>
            <a:prstGeom prst="rect">
              <a:avLst/>
            </a:prstGeom>
            <a:noFill/>
          </p:spPr>
          <p:txBody>
            <a:bodyPr wrap="square">
              <a:spAutoFit/>
            </a:bodyPr>
            <a:lstStyle/>
            <a:p>
              <a:pPr algn="just"/>
              <a:endParaRPr lang="en-IN" dirty="0"/>
            </a:p>
          </p:txBody>
        </p:sp>
      </p:grpSp>
      <p:pic>
        <p:nvPicPr>
          <p:cNvPr id="32" name="Graphic 31" descr="Target">
            <a:extLst>
              <a:ext uri="{FF2B5EF4-FFF2-40B4-BE49-F238E27FC236}">
                <a16:creationId xmlns:a16="http://schemas.microsoft.com/office/drawing/2014/main" id="{F69A0519-1419-49A6-5F2B-DE877DFF4D8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982278" y="5079666"/>
            <a:ext cx="914400" cy="914400"/>
          </a:xfrm>
          <a:prstGeom prst="rect">
            <a:avLst/>
          </a:prstGeom>
        </p:spPr>
      </p:pic>
      <p:sp>
        <p:nvSpPr>
          <p:cNvPr id="34" name="TextBox 33">
            <a:extLst>
              <a:ext uri="{FF2B5EF4-FFF2-40B4-BE49-F238E27FC236}">
                <a16:creationId xmlns:a16="http://schemas.microsoft.com/office/drawing/2014/main" id="{2328B94D-6BC4-8C62-D491-CF6D6EFF188E}"/>
              </a:ext>
            </a:extLst>
          </p:cNvPr>
          <p:cNvSpPr txBox="1"/>
          <p:nvPr/>
        </p:nvSpPr>
        <p:spPr>
          <a:xfrm>
            <a:off x="6344099" y="2471737"/>
            <a:ext cx="4190758" cy="2862322"/>
          </a:xfrm>
          <a:prstGeom prst="rect">
            <a:avLst/>
          </a:prstGeom>
          <a:noFill/>
        </p:spPr>
        <p:txBody>
          <a:bodyPr wrap="square">
            <a:spAutoFit/>
          </a:bodyPr>
          <a:lstStyle/>
          <a:p>
            <a:pPr algn="just"/>
            <a:r>
              <a:rPr lang="en-US" dirty="0"/>
              <a:t>TS-</a:t>
            </a:r>
            <a:r>
              <a:rPr lang="en-US" dirty="0" err="1"/>
              <a:t>iPASS</a:t>
            </a:r>
            <a:r>
              <a:rPr lang="en-US" dirty="0"/>
              <a:t> has been successful in attracting new investments to Telangana and in boosting the growth of the state's industrial sector. In 2022-23, TS-</a:t>
            </a:r>
            <a:r>
              <a:rPr lang="en-US" dirty="0" err="1"/>
              <a:t>iPASS</a:t>
            </a:r>
            <a:r>
              <a:rPr lang="en-US" dirty="0"/>
              <a:t> approved over 3,155 industrial projects, with a total investment of over ₹26,358 crores. This is the highest number of projects and investment to be approved in a single year since the launch of TS-</a:t>
            </a:r>
            <a:r>
              <a:rPr lang="en-US" dirty="0" err="1"/>
              <a:t>iPASS</a:t>
            </a:r>
            <a:r>
              <a:rPr lang="en-US" dirty="0"/>
              <a:t>.</a:t>
            </a:r>
            <a:endParaRPr lang="en-IN" dirty="0"/>
          </a:p>
        </p:txBody>
      </p:sp>
    </p:spTree>
    <p:extLst>
      <p:ext uri="{BB962C8B-B14F-4D97-AF65-F5344CB8AC3E}">
        <p14:creationId xmlns:p14="http://schemas.microsoft.com/office/powerpoint/2010/main" val="128058264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2FB35C6-A009-599C-49F8-1FE55EC8091A}"/>
              </a:ext>
            </a:extLst>
          </p:cNvPr>
          <p:cNvSpPr txBox="1"/>
          <p:nvPr/>
        </p:nvSpPr>
        <p:spPr>
          <a:xfrm>
            <a:off x="749191" y="647639"/>
            <a:ext cx="6559569" cy="646331"/>
          </a:xfrm>
          <a:prstGeom prst="rect">
            <a:avLst/>
          </a:prstGeom>
          <a:solidFill>
            <a:schemeClr val="accent2">
              <a:lumMod val="75000"/>
            </a:schemeClr>
          </a:solidFill>
          <a:effectLst>
            <a:glow rad="139700">
              <a:schemeClr val="accent3">
                <a:satMod val="175000"/>
                <a:alpha val="40000"/>
              </a:schemeClr>
            </a:glow>
          </a:effectLst>
        </p:spPr>
        <p:txBody>
          <a:bodyPr wrap="square">
            <a:spAutoFit/>
          </a:bodyPr>
          <a:lstStyle/>
          <a:p>
            <a:r>
              <a:rPr lang="en-IN" sz="3600">
                <a:ln>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solidFill>
                  <a:schemeClr val="bg1"/>
                </a:solidFill>
                <a:effectLst>
                  <a:glow rad="139700">
                    <a:schemeClr val="accent4">
                      <a:satMod val="175000"/>
                      <a:alpha val="40000"/>
                    </a:schemeClr>
                  </a:glow>
                </a:effectLst>
              </a:rPr>
              <a:t>T-Hub (Innovation Ecosystem)</a:t>
            </a:r>
            <a:endParaRPr lang="en-IN" sz="3600" dirty="0">
              <a:ln>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solidFill>
                <a:schemeClr val="bg1"/>
              </a:solidFill>
              <a:effectLst>
                <a:glow rad="139700">
                  <a:schemeClr val="accent4">
                    <a:satMod val="175000"/>
                    <a:alpha val="40000"/>
                  </a:schemeClr>
                </a:glow>
              </a:effectLst>
            </a:endParaRPr>
          </a:p>
        </p:txBody>
      </p:sp>
      <p:grpSp>
        <p:nvGrpSpPr>
          <p:cNvPr id="18" name="Group 17">
            <a:extLst>
              <a:ext uri="{FF2B5EF4-FFF2-40B4-BE49-F238E27FC236}">
                <a16:creationId xmlns:a16="http://schemas.microsoft.com/office/drawing/2014/main" id="{9F032085-EEE7-3C94-7EB0-4C7A4618F12C}"/>
              </a:ext>
            </a:extLst>
          </p:cNvPr>
          <p:cNvGrpSpPr/>
          <p:nvPr/>
        </p:nvGrpSpPr>
        <p:grpSpPr>
          <a:xfrm>
            <a:off x="749191" y="1916614"/>
            <a:ext cx="4503486" cy="4107224"/>
            <a:chOff x="6556994" y="1650448"/>
            <a:chExt cx="4503486" cy="4107224"/>
          </a:xfrm>
        </p:grpSpPr>
        <p:grpSp>
          <p:nvGrpSpPr>
            <p:cNvPr id="7" name="Group 6">
              <a:extLst>
                <a:ext uri="{FF2B5EF4-FFF2-40B4-BE49-F238E27FC236}">
                  <a16:creationId xmlns:a16="http://schemas.microsoft.com/office/drawing/2014/main" id="{6D8CAEC6-DE30-9768-5476-E978CDFF12FC}"/>
                </a:ext>
              </a:extLst>
            </p:cNvPr>
            <p:cNvGrpSpPr/>
            <p:nvPr/>
          </p:nvGrpSpPr>
          <p:grpSpPr>
            <a:xfrm>
              <a:off x="6556994" y="1650448"/>
              <a:ext cx="4503486" cy="4107224"/>
              <a:chOff x="2817633" y="788981"/>
              <a:chExt cx="4852674" cy="4583289"/>
            </a:xfrm>
          </p:grpSpPr>
          <p:grpSp>
            <p:nvGrpSpPr>
              <p:cNvPr id="8" name="Group 7">
                <a:extLst>
                  <a:ext uri="{FF2B5EF4-FFF2-40B4-BE49-F238E27FC236}">
                    <a16:creationId xmlns:a16="http://schemas.microsoft.com/office/drawing/2014/main" id="{59CFCAD1-4B11-A3E8-5625-D8BDF06D6936}"/>
                  </a:ext>
                </a:extLst>
              </p:cNvPr>
              <p:cNvGrpSpPr/>
              <p:nvPr/>
            </p:nvGrpSpPr>
            <p:grpSpPr>
              <a:xfrm>
                <a:off x="2817633" y="788981"/>
                <a:ext cx="4852674" cy="4583289"/>
                <a:chOff x="438656" y="1359170"/>
                <a:chExt cx="4352029" cy="4347157"/>
              </a:xfrm>
            </p:grpSpPr>
            <p:grpSp>
              <p:nvGrpSpPr>
                <p:cNvPr id="11" name="Group 10">
                  <a:extLst>
                    <a:ext uri="{FF2B5EF4-FFF2-40B4-BE49-F238E27FC236}">
                      <a16:creationId xmlns:a16="http://schemas.microsoft.com/office/drawing/2014/main" id="{5BB5C909-306B-A85F-8211-39B163AC0CFF}"/>
                    </a:ext>
                  </a:extLst>
                </p:cNvPr>
                <p:cNvGrpSpPr/>
                <p:nvPr/>
              </p:nvGrpSpPr>
              <p:grpSpPr>
                <a:xfrm>
                  <a:off x="438656" y="1359170"/>
                  <a:ext cx="4352029" cy="3860488"/>
                  <a:chOff x="339749" y="1794664"/>
                  <a:chExt cx="4607510" cy="4055566"/>
                </a:xfrm>
                <a:effectLst>
                  <a:glow rad="228600">
                    <a:schemeClr val="accent3">
                      <a:satMod val="175000"/>
                      <a:alpha val="40000"/>
                    </a:schemeClr>
                  </a:glow>
                  <a:outerShdw blurRad="50800" dist="50800" dir="5400000" algn="ctr" rotWithShape="0">
                    <a:srgbClr val="000000">
                      <a:alpha val="0"/>
                    </a:srgbClr>
                  </a:outerShdw>
                </a:effectLst>
              </p:grpSpPr>
              <p:sp>
                <p:nvSpPr>
                  <p:cNvPr id="14" name="Rectangle 13">
                    <a:extLst>
                      <a:ext uri="{FF2B5EF4-FFF2-40B4-BE49-F238E27FC236}">
                        <a16:creationId xmlns:a16="http://schemas.microsoft.com/office/drawing/2014/main" id="{DE504E17-0B1F-A9B6-6966-EAFC98BB6CF5}"/>
                      </a:ext>
                    </a:extLst>
                  </p:cNvPr>
                  <p:cNvSpPr/>
                  <p:nvPr/>
                </p:nvSpPr>
                <p:spPr>
                  <a:xfrm>
                    <a:off x="339749" y="1837524"/>
                    <a:ext cx="4607508" cy="4012706"/>
                  </a:xfrm>
                  <a:prstGeom prst="rect">
                    <a:avLst/>
                  </a:prstGeom>
                  <a:ln w="3175">
                    <a:solidFill>
                      <a:schemeClr val="tx2">
                        <a:lumMod val="90000"/>
                        <a:lumOff val="10000"/>
                      </a:schemeClr>
                    </a:solidFill>
                  </a:ln>
                  <a:effectLst>
                    <a:outerShdw blurRad="127000" dist="76200" dir="5400000" algn="ctr" rotWithShape="0">
                      <a:srgbClr val="000000"/>
                    </a:outerShdw>
                    <a:reflection blurRad="762000" stA="99000" endPos="0" dist="50800" dir="5400000" sy="-100000" algn="bl" rotWithShape="0"/>
                  </a:effectLst>
                </p:spPr>
                <p:style>
                  <a:lnRef idx="2">
                    <a:schemeClr val="dk1"/>
                  </a:lnRef>
                  <a:fillRef idx="1">
                    <a:schemeClr val="lt1"/>
                  </a:fillRef>
                  <a:effectRef idx="0">
                    <a:schemeClr val="dk1"/>
                  </a:effectRef>
                  <a:fontRef idx="minor">
                    <a:schemeClr val="dk1"/>
                  </a:fontRef>
                </p:style>
                <p:txBody>
                  <a:bodyPr rtlCol="0" anchor="ctr"/>
                  <a:lstStyle/>
                  <a:p>
                    <a:endParaRPr lang="en-IN" dirty="0"/>
                  </a:p>
                </p:txBody>
              </p:sp>
              <p:sp>
                <p:nvSpPr>
                  <p:cNvPr id="15" name="Rectangle 14">
                    <a:extLst>
                      <a:ext uri="{FF2B5EF4-FFF2-40B4-BE49-F238E27FC236}">
                        <a16:creationId xmlns:a16="http://schemas.microsoft.com/office/drawing/2014/main" id="{C6A9FBD3-728D-C69B-CF45-6ED5B70D5AD4}"/>
                      </a:ext>
                    </a:extLst>
                  </p:cNvPr>
                  <p:cNvSpPr/>
                  <p:nvPr/>
                </p:nvSpPr>
                <p:spPr>
                  <a:xfrm>
                    <a:off x="339749" y="1839662"/>
                    <a:ext cx="4607510" cy="442239"/>
                  </a:xfrm>
                  <a:prstGeom prst="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solidFill>
                      <a:schemeClr val="tx2">
                        <a:lumMod val="90000"/>
                        <a:lumOff val="10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dirty="0"/>
                  </a:p>
                </p:txBody>
              </p:sp>
              <p:sp>
                <p:nvSpPr>
                  <p:cNvPr id="16" name="TextBox 15">
                    <a:extLst>
                      <a:ext uri="{FF2B5EF4-FFF2-40B4-BE49-F238E27FC236}">
                        <a16:creationId xmlns:a16="http://schemas.microsoft.com/office/drawing/2014/main" id="{3DD35391-F5BC-B778-9E08-92990D412770}"/>
                      </a:ext>
                    </a:extLst>
                  </p:cNvPr>
                  <p:cNvSpPr txBox="1"/>
                  <p:nvPr/>
                </p:nvSpPr>
                <p:spPr>
                  <a:xfrm>
                    <a:off x="398779" y="1794664"/>
                    <a:ext cx="4234648" cy="513326"/>
                  </a:xfrm>
                  <a:prstGeom prst="rect">
                    <a:avLst/>
                  </a:prstGeom>
                  <a:noFill/>
                  <a:ln>
                    <a:noFill/>
                  </a:ln>
                </p:spPr>
                <p:txBody>
                  <a:bodyPr wrap="square" rtlCol="0">
                    <a:spAutoFit/>
                  </a:bodyPr>
                  <a:lstStyle/>
                  <a:p>
                    <a:pPr algn="ctr"/>
                    <a:r>
                      <a:rPr lang="en-US" sz="2400" b="1" dirty="0">
                        <a:solidFill>
                          <a:schemeClr val="bg1"/>
                        </a:solidFill>
                      </a:rPr>
                      <a:t>AIM</a:t>
                    </a:r>
                    <a:endParaRPr lang="en-IN" sz="2400" b="1" dirty="0">
                      <a:solidFill>
                        <a:schemeClr val="bg1"/>
                      </a:solidFill>
                      <a:latin typeface="Adobe Gothic Std B" panose="020B0800000000000000" pitchFamily="34" charset="-128"/>
                      <a:ea typeface="Adobe Gothic Std B" panose="020B0800000000000000" pitchFamily="34" charset="-128"/>
                    </a:endParaRPr>
                  </a:p>
                </p:txBody>
              </p:sp>
            </p:grpSp>
            <p:sp>
              <p:nvSpPr>
                <p:cNvPr id="12" name="TextBox 11">
                  <a:extLst>
                    <a:ext uri="{FF2B5EF4-FFF2-40B4-BE49-F238E27FC236}">
                      <a16:creationId xmlns:a16="http://schemas.microsoft.com/office/drawing/2014/main" id="{1A88CB65-8D83-CA5E-3758-D9040FBBF7DB}"/>
                    </a:ext>
                  </a:extLst>
                </p:cNvPr>
                <p:cNvSpPr txBox="1"/>
                <p:nvPr/>
              </p:nvSpPr>
              <p:spPr>
                <a:xfrm>
                  <a:off x="543581" y="1853959"/>
                  <a:ext cx="4070566" cy="368193"/>
                </a:xfrm>
                <a:prstGeom prst="rect">
                  <a:avLst/>
                </a:prstGeom>
                <a:noFill/>
              </p:spPr>
              <p:txBody>
                <a:bodyPr wrap="square">
                  <a:spAutoFit/>
                </a:bodyPr>
                <a:lstStyle/>
                <a:p>
                  <a:pPr algn="just">
                    <a:lnSpc>
                      <a:spcPct val="150000"/>
                    </a:lnSpc>
                  </a:pPr>
                  <a:endParaRPr lang="en-IN" dirty="0"/>
                </a:p>
              </p:txBody>
            </p:sp>
            <p:sp>
              <p:nvSpPr>
                <p:cNvPr id="13" name="Oval 12">
                  <a:extLst>
                    <a:ext uri="{FF2B5EF4-FFF2-40B4-BE49-F238E27FC236}">
                      <a16:creationId xmlns:a16="http://schemas.microsoft.com/office/drawing/2014/main" id="{92A973DA-5D64-66F1-30FB-40D1EF3BA841}"/>
                    </a:ext>
                  </a:extLst>
                </p:cNvPr>
                <p:cNvSpPr/>
                <p:nvPr/>
              </p:nvSpPr>
              <p:spPr>
                <a:xfrm>
                  <a:off x="1798320" y="4675489"/>
                  <a:ext cx="1595120" cy="1030838"/>
                </a:xfrm>
                <a:prstGeom prst="ellipse">
                  <a:avLst/>
                </a:prstGeom>
                <a:gradFill>
                  <a:gsLst>
                    <a:gs pos="0">
                      <a:schemeClr val="accent3">
                        <a:lumMod val="67000"/>
                      </a:schemeClr>
                    </a:gs>
                    <a:gs pos="48000">
                      <a:schemeClr val="accent3">
                        <a:lumMod val="97000"/>
                        <a:lumOff val="3000"/>
                      </a:schemeClr>
                    </a:gs>
                    <a:gs pos="100000">
                      <a:schemeClr val="accent3">
                        <a:lumMod val="60000"/>
                        <a:lumOff val="40000"/>
                      </a:schemeClr>
                    </a:gs>
                  </a:gsLst>
                  <a:lin ang="16200000" scaled="1"/>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TextBox 8">
                <a:extLst>
                  <a:ext uri="{FF2B5EF4-FFF2-40B4-BE49-F238E27FC236}">
                    <a16:creationId xmlns:a16="http://schemas.microsoft.com/office/drawing/2014/main" id="{644BCA70-9EF3-EE2D-DED1-AA32F777C9ED}"/>
                  </a:ext>
                </a:extLst>
              </p:cNvPr>
              <p:cNvSpPr txBox="1"/>
              <p:nvPr/>
            </p:nvSpPr>
            <p:spPr>
              <a:xfrm>
                <a:off x="3023374" y="1873923"/>
                <a:ext cx="4316402" cy="412141"/>
              </a:xfrm>
              <a:prstGeom prst="rect">
                <a:avLst/>
              </a:prstGeom>
              <a:noFill/>
            </p:spPr>
            <p:txBody>
              <a:bodyPr wrap="square">
                <a:spAutoFit/>
              </a:bodyPr>
              <a:lstStyle/>
              <a:p>
                <a:pPr algn="ctr"/>
                <a:endParaRPr lang="en-IN" dirty="0"/>
              </a:p>
            </p:txBody>
          </p:sp>
        </p:grpSp>
        <p:sp>
          <p:nvSpPr>
            <p:cNvPr id="17" name="TextBox 16">
              <a:extLst>
                <a:ext uri="{FF2B5EF4-FFF2-40B4-BE49-F238E27FC236}">
                  <a16:creationId xmlns:a16="http://schemas.microsoft.com/office/drawing/2014/main" id="{DF3345CC-18D5-9913-07F2-CC65F601F46A}"/>
                </a:ext>
              </a:extLst>
            </p:cNvPr>
            <p:cNvSpPr txBox="1"/>
            <p:nvPr/>
          </p:nvSpPr>
          <p:spPr>
            <a:xfrm>
              <a:off x="6845484" y="2622697"/>
              <a:ext cx="4032315" cy="1477328"/>
            </a:xfrm>
            <a:prstGeom prst="rect">
              <a:avLst/>
            </a:prstGeom>
            <a:noFill/>
          </p:spPr>
          <p:txBody>
            <a:bodyPr wrap="square">
              <a:spAutoFit/>
            </a:bodyPr>
            <a:lstStyle/>
            <a:p>
              <a:pPr algn="just"/>
              <a:r>
                <a:rPr lang="en-US" b="0" i="0" dirty="0">
                  <a:effectLst/>
                  <a:latin typeface="Google Sans"/>
                </a:rPr>
                <a:t>T-Hub is India's largest innovation hub and ecosystem enabler, based out of Hyderabad. It was founded in 2015 with the mission to enable and empower an ecosystem hungry for innovation.</a:t>
              </a:r>
              <a:endParaRPr lang="en-IN" dirty="0"/>
            </a:p>
          </p:txBody>
        </p:sp>
      </p:grpSp>
      <p:grpSp>
        <p:nvGrpSpPr>
          <p:cNvPr id="19" name="Group 18">
            <a:extLst>
              <a:ext uri="{FF2B5EF4-FFF2-40B4-BE49-F238E27FC236}">
                <a16:creationId xmlns:a16="http://schemas.microsoft.com/office/drawing/2014/main" id="{02A18290-2112-ACD2-CF98-F157AAC8FF2B}"/>
              </a:ext>
            </a:extLst>
          </p:cNvPr>
          <p:cNvGrpSpPr/>
          <p:nvPr/>
        </p:nvGrpSpPr>
        <p:grpSpPr>
          <a:xfrm>
            <a:off x="6187736" y="1916614"/>
            <a:ext cx="4503486" cy="4107224"/>
            <a:chOff x="6556994" y="1650448"/>
            <a:chExt cx="4503486" cy="4107224"/>
          </a:xfrm>
        </p:grpSpPr>
        <p:grpSp>
          <p:nvGrpSpPr>
            <p:cNvPr id="20" name="Group 19">
              <a:extLst>
                <a:ext uri="{FF2B5EF4-FFF2-40B4-BE49-F238E27FC236}">
                  <a16:creationId xmlns:a16="http://schemas.microsoft.com/office/drawing/2014/main" id="{19D2C6F1-1B4C-3AB5-1CF0-49B664E1A3D7}"/>
                </a:ext>
              </a:extLst>
            </p:cNvPr>
            <p:cNvGrpSpPr/>
            <p:nvPr/>
          </p:nvGrpSpPr>
          <p:grpSpPr>
            <a:xfrm>
              <a:off x="6556994" y="1650448"/>
              <a:ext cx="4503486" cy="4107224"/>
              <a:chOff x="2817633" y="788981"/>
              <a:chExt cx="4852674" cy="4583289"/>
            </a:xfrm>
          </p:grpSpPr>
          <p:grpSp>
            <p:nvGrpSpPr>
              <p:cNvPr id="22" name="Group 21">
                <a:extLst>
                  <a:ext uri="{FF2B5EF4-FFF2-40B4-BE49-F238E27FC236}">
                    <a16:creationId xmlns:a16="http://schemas.microsoft.com/office/drawing/2014/main" id="{24C8272E-B5DF-A852-60F2-B875F19E296C}"/>
                  </a:ext>
                </a:extLst>
              </p:cNvPr>
              <p:cNvGrpSpPr/>
              <p:nvPr/>
            </p:nvGrpSpPr>
            <p:grpSpPr>
              <a:xfrm>
                <a:off x="2817633" y="788981"/>
                <a:ext cx="4852674" cy="4583289"/>
                <a:chOff x="438656" y="1359170"/>
                <a:chExt cx="4352029" cy="4347157"/>
              </a:xfrm>
            </p:grpSpPr>
            <p:grpSp>
              <p:nvGrpSpPr>
                <p:cNvPr id="25" name="Group 24">
                  <a:extLst>
                    <a:ext uri="{FF2B5EF4-FFF2-40B4-BE49-F238E27FC236}">
                      <a16:creationId xmlns:a16="http://schemas.microsoft.com/office/drawing/2014/main" id="{9A2D89A8-F1B2-8A7D-AA55-DF34BC838E95}"/>
                    </a:ext>
                  </a:extLst>
                </p:cNvPr>
                <p:cNvGrpSpPr/>
                <p:nvPr/>
              </p:nvGrpSpPr>
              <p:grpSpPr>
                <a:xfrm>
                  <a:off x="438656" y="1359170"/>
                  <a:ext cx="4352029" cy="3860488"/>
                  <a:chOff x="339749" y="1794664"/>
                  <a:chExt cx="4607510" cy="4055566"/>
                </a:xfrm>
                <a:effectLst>
                  <a:glow rad="228600">
                    <a:schemeClr val="accent3">
                      <a:satMod val="175000"/>
                      <a:alpha val="40000"/>
                    </a:schemeClr>
                  </a:glow>
                  <a:outerShdw blurRad="50800" dist="50800" dir="5400000" algn="ctr" rotWithShape="0">
                    <a:srgbClr val="000000">
                      <a:alpha val="0"/>
                    </a:srgbClr>
                  </a:outerShdw>
                </a:effectLst>
              </p:grpSpPr>
              <p:sp>
                <p:nvSpPr>
                  <p:cNvPr id="28" name="Rectangle 27">
                    <a:extLst>
                      <a:ext uri="{FF2B5EF4-FFF2-40B4-BE49-F238E27FC236}">
                        <a16:creationId xmlns:a16="http://schemas.microsoft.com/office/drawing/2014/main" id="{97E13597-1797-AE10-E8D1-08D58AB9A224}"/>
                      </a:ext>
                    </a:extLst>
                  </p:cNvPr>
                  <p:cNvSpPr/>
                  <p:nvPr/>
                </p:nvSpPr>
                <p:spPr>
                  <a:xfrm>
                    <a:off x="339749" y="1837524"/>
                    <a:ext cx="4607508" cy="4012706"/>
                  </a:xfrm>
                  <a:prstGeom prst="rect">
                    <a:avLst/>
                  </a:prstGeom>
                  <a:ln w="3175">
                    <a:solidFill>
                      <a:schemeClr val="tx2">
                        <a:lumMod val="90000"/>
                        <a:lumOff val="10000"/>
                      </a:schemeClr>
                    </a:solidFill>
                  </a:ln>
                  <a:effectLst>
                    <a:outerShdw blurRad="127000" dist="76200" dir="5400000" algn="ctr" rotWithShape="0">
                      <a:srgbClr val="000000"/>
                    </a:outerShdw>
                    <a:reflection blurRad="762000" stA="99000" endPos="0" dist="50800" dir="5400000" sy="-100000" algn="bl" rotWithShape="0"/>
                  </a:effectLst>
                </p:spPr>
                <p:style>
                  <a:lnRef idx="2">
                    <a:schemeClr val="dk1"/>
                  </a:lnRef>
                  <a:fillRef idx="1">
                    <a:schemeClr val="lt1"/>
                  </a:fillRef>
                  <a:effectRef idx="0">
                    <a:schemeClr val="dk1"/>
                  </a:effectRef>
                  <a:fontRef idx="minor">
                    <a:schemeClr val="dk1"/>
                  </a:fontRef>
                </p:style>
                <p:txBody>
                  <a:bodyPr rtlCol="0" anchor="ctr"/>
                  <a:lstStyle/>
                  <a:p>
                    <a:endParaRPr lang="en-IN" dirty="0"/>
                  </a:p>
                </p:txBody>
              </p:sp>
              <p:sp>
                <p:nvSpPr>
                  <p:cNvPr id="29" name="Rectangle 28">
                    <a:extLst>
                      <a:ext uri="{FF2B5EF4-FFF2-40B4-BE49-F238E27FC236}">
                        <a16:creationId xmlns:a16="http://schemas.microsoft.com/office/drawing/2014/main" id="{FB65DA3F-3D74-18BC-BCEB-5059FAAC3210}"/>
                      </a:ext>
                    </a:extLst>
                  </p:cNvPr>
                  <p:cNvSpPr/>
                  <p:nvPr/>
                </p:nvSpPr>
                <p:spPr>
                  <a:xfrm>
                    <a:off x="339749" y="1839662"/>
                    <a:ext cx="4607510" cy="442239"/>
                  </a:xfrm>
                  <a:prstGeom prst="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solidFill>
                      <a:schemeClr val="tx2">
                        <a:lumMod val="90000"/>
                        <a:lumOff val="10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dirty="0"/>
                  </a:p>
                </p:txBody>
              </p:sp>
              <p:sp>
                <p:nvSpPr>
                  <p:cNvPr id="30" name="TextBox 29">
                    <a:extLst>
                      <a:ext uri="{FF2B5EF4-FFF2-40B4-BE49-F238E27FC236}">
                        <a16:creationId xmlns:a16="http://schemas.microsoft.com/office/drawing/2014/main" id="{7F53662E-BF7D-C0C9-DDB5-FEC8D88166FA}"/>
                      </a:ext>
                    </a:extLst>
                  </p:cNvPr>
                  <p:cNvSpPr txBox="1"/>
                  <p:nvPr/>
                </p:nvSpPr>
                <p:spPr>
                  <a:xfrm>
                    <a:off x="398779" y="1794664"/>
                    <a:ext cx="4234648" cy="513326"/>
                  </a:xfrm>
                  <a:prstGeom prst="rect">
                    <a:avLst/>
                  </a:prstGeom>
                  <a:noFill/>
                  <a:ln>
                    <a:noFill/>
                  </a:ln>
                </p:spPr>
                <p:txBody>
                  <a:bodyPr wrap="square" rtlCol="0">
                    <a:spAutoFit/>
                  </a:bodyPr>
                  <a:lstStyle/>
                  <a:p>
                    <a:pPr algn="ctr"/>
                    <a:r>
                      <a:rPr lang="en-US" sz="2400" b="1" dirty="0">
                        <a:solidFill>
                          <a:schemeClr val="bg1"/>
                        </a:solidFill>
                      </a:rPr>
                      <a:t>Impact</a:t>
                    </a:r>
                    <a:endParaRPr lang="en-IN" sz="2400" b="1" dirty="0">
                      <a:solidFill>
                        <a:schemeClr val="bg1"/>
                      </a:solidFill>
                      <a:latin typeface="Adobe Gothic Std B" panose="020B0800000000000000" pitchFamily="34" charset="-128"/>
                      <a:ea typeface="Adobe Gothic Std B" panose="020B0800000000000000" pitchFamily="34" charset="-128"/>
                    </a:endParaRPr>
                  </a:p>
                </p:txBody>
              </p:sp>
            </p:grpSp>
            <p:sp>
              <p:nvSpPr>
                <p:cNvPr id="26" name="TextBox 25">
                  <a:extLst>
                    <a:ext uri="{FF2B5EF4-FFF2-40B4-BE49-F238E27FC236}">
                      <a16:creationId xmlns:a16="http://schemas.microsoft.com/office/drawing/2014/main" id="{EEF356AF-D88A-2FCB-0D56-72BB886BFD48}"/>
                    </a:ext>
                  </a:extLst>
                </p:cNvPr>
                <p:cNvSpPr txBox="1"/>
                <p:nvPr/>
              </p:nvSpPr>
              <p:spPr>
                <a:xfrm>
                  <a:off x="543581" y="1853959"/>
                  <a:ext cx="4070566" cy="368193"/>
                </a:xfrm>
                <a:prstGeom prst="rect">
                  <a:avLst/>
                </a:prstGeom>
                <a:noFill/>
              </p:spPr>
              <p:txBody>
                <a:bodyPr wrap="square">
                  <a:spAutoFit/>
                </a:bodyPr>
                <a:lstStyle/>
                <a:p>
                  <a:pPr algn="just">
                    <a:lnSpc>
                      <a:spcPct val="150000"/>
                    </a:lnSpc>
                  </a:pPr>
                  <a:endParaRPr lang="en-IN" dirty="0"/>
                </a:p>
              </p:txBody>
            </p:sp>
            <p:sp>
              <p:nvSpPr>
                <p:cNvPr id="27" name="Oval 26">
                  <a:extLst>
                    <a:ext uri="{FF2B5EF4-FFF2-40B4-BE49-F238E27FC236}">
                      <a16:creationId xmlns:a16="http://schemas.microsoft.com/office/drawing/2014/main" id="{D1897620-CB2D-3BB3-D631-50F8891FB4C1}"/>
                    </a:ext>
                  </a:extLst>
                </p:cNvPr>
                <p:cNvSpPr/>
                <p:nvPr/>
              </p:nvSpPr>
              <p:spPr>
                <a:xfrm>
                  <a:off x="1798320" y="4675489"/>
                  <a:ext cx="1595120" cy="1030838"/>
                </a:xfrm>
                <a:prstGeom prst="ellipse">
                  <a:avLst/>
                </a:prstGeom>
                <a:gradFill>
                  <a:gsLst>
                    <a:gs pos="0">
                      <a:schemeClr val="accent3">
                        <a:lumMod val="67000"/>
                      </a:schemeClr>
                    </a:gs>
                    <a:gs pos="48000">
                      <a:schemeClr val="accent3">
                        <a:lumMod val="97000"/>
                        <a:lumOff val="3000"/>
                      </a:schemeClr>
                    </a:gs>
                    <a:gs pos="100000">
                      <a:schemeClr val="accent3">
                        <a:lumMod val="60000"/>
                        <a:lumOff val="40000"/>
                      </a:schemeClr>
                    </a:gs>
                  </a:gsLst>
                  <a:lin ang="16200000" scaled="1"/>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3" name="TextBox 22">
                <a:extLst>
                  <a:ext uri="{FF2B5EF4-FFF2-40B4-BE49-F238E27FC236}">
                    <a16:creationId xmlns:a16="http://schemas.microsoft.com/office/drawing/2014/main" id="{2380BC19-1A04-7316-464F-0E05A63736F4}"/>
                  </a:ext>
                </a:extLst>
              </p:cNvPr>
              <p:cNvSpPr txBox="1"/>
              <p:nvPr/>
            </p:nvSpPr>
            <p:spPr>
              <a:xfrm>
                <a:off x="3023374" y="1873923"/>
                <a:ext cx="4316402" cy="412141"/>
              </a:xfrm>
              <a:prstGeom prst="rect">
                <a:avLst/>
              </a:prstGeom>
              <a:noFill/>
            </p:spPr>
            <p:txBody>
              <a:bodyPr wrap="square">
                <a:spAutoFit/>
              </a:bodyPr>
              <a:lstStyle/>
              <a:p>
                <a:pPr algn="ctr"/>
                <a:endParaRPr lang="en-IN" dirty="0"/>
              </a:p>
            </p:txBody>
          </p:sp>
        </p:grpSp>
        <p:sp>
          <p:nvSpPr>
            <p:cNvPr id="21" name="TextBox 20">
              <a:extLst>
                <a:ext uri="{FF2B5EF4-FFF2-40B4-BE49-F238E27FC236}">
                  <a16:creationId xmlns:a16="http://schemas.microsoft.com/office/drawing/2014/main" id="{FB62859B-CFD7-E9BC-22E0-5C2E27C2E7DD}"/>
                </a:ext>
              </a:extLst>
            </p:cNvPr>
            <p:cNvSpPr txBox="1"/>
            <p:nvPr/>
          </p:nvSpPr>
          <p:spPr>
            <a:xfrm>
              <a:off x="6773134" y="2202745"/>
              <a:ext cx="4032315" cy="369332"/>
            </a:xfrm>
            <a:prstGeom prst="rect">
              <a:avLst/>
            </a:prstGeom>
            <a:noFill/>
          </p:spPr>
          <p:txBody>
            <a:bodyPr wrap="square">
              <a:spAutoFit/>
            </a:bodyPr>
            <a:lstStyle/>
            <a:p>
              <a:pPr algn="just"/>
              <a:endParaRPr lang="en-IN" dirty="0"/>
            </a:p>
          </p:txBody>
        </p:sp>
      </p:grpSp>
      <p:pic>
        <p:nvPicPr>
          <p:cNvPr id="32" name="Graphic 31" descr="Target">
            <a:extLst>
              <a:ext uri="{FF2B5EF4-FFF2-40B4-BE49-F238E27FC236}">
                <a16:creationId xmlns:a16="http://schemas.microsoft.com/office/drawing/2014/main" id="{F69A0519-1419-49A6-5F2B-DE877DFF4D8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982278" y="5079666"/>
            <a:ext cx="914400" cy="914400"/>
          </a:xfrm>
          <a:prstGeom prst="rect">
            <a:avLst/>
          </a:prstGeom>
        </p:spPr>
      </p:pic>
      <p:sp>
        <p:nvSpPr>
          <p:cNvPr id="34" name="TextBox 33">
            <a:extLst>
              <a:ext uri="{FF2B5EF4-FFF2-40B4-BE49-F238E27FC236}">
                <a16:creationId xmlns:a16="http://schemas.microsoft.com/office/drawing/2014/main" id="{2328B94D-6BC4-8C62-D491-CF6D6EFF188E}"/>
              </a:ext>
            </a:extLst>
          </p:cNvPr>
          <p:cNvSpPr txBox="1"/>
          <p:nvPr/>
        </p:nvSpPr>
        <p:spPr>
          <a:xfrm>
            <a:off x="6368663" y="2743932"/>
            <a:ext cx="4190758" cy="2031325"/>
          </a:xfrm>
          <a:prstGeom prst="rect">
            <a:avLst/>
          </a:prstGeom>
          <a:noFill/>
        </p:spPr>
        <p:txBody>
          <a:bodyPr wrap="square">
            <a:spAutoFit/>
          </a:bodyPr>
          <a:lstStyle/>
          <a:p>
            <a:pPr algn="just"/>
            <a:r>
              <a:rPr lang="en-US" dirty="0"/>
              <a:t>T-Hub has played a significant role in the growth of the startup ecosystem in Hyderabad. T-Hub has helped over 2,000 startups to scale up and create business value. T-Hub has also helped to attract investments to Hyderabad and to boost the growth of the city's startup economy.</a:t>
            </a:r>
            <a:endParaRPr lang="en-IN" dirty="0"/>
          </a:p>
        </p:txBody>
      </p:sp>
      <p:pic>
        <p:nvPicPr>
          <p:cNvPr id="4" name="Graphic 3" descr="Wireless router">
            <a:extLst>
              <a:ext uri="{FF2B5EF4-FFF2-40B4-BE49-F238E27FC236}">
                <a16:creationId xmlns:a16="http://schemas.microsoft.com/office/drawing/2014/main" id="{DEF37A38-B433-01C3-AB4F-EC365899481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506682" y="5109438"/>
            <a:ext cx="914400" cy="914400"/>
          </a:xfrm>
          <a:prstGeom prst="rect">
            <a:avLst/>
          </a:prstGeom>
        </p:spPr>
      </p:pic>
    </p:spTree>
    <p:extLst>
      <p:ext uri="{BB962C8B-B14F-4D97-AF65-F5344CB8AC3E}">
        <p14:creationId xmlns:p14="http://schemas.microsoft.com/office/powerpoint/2010/main" val="132862859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2FB35C6-A009-599C-49F8-1FE55EC8091A}"/>
              </a:ext>
            </a:extLst>
          </p:cNvPr>
          <p:cNvSpPr txBox="1"/>
          <p:nvPr/>
        </p:nvSpPr>
        <p:spPr>
          <a:xfrm>
            <a:off x="749192" y="647639"/>
            <a:ext cx="5151988" cy="646331"/>
          </a:xfrm>
          <a:prstGeom prst="rect">
            <a:avLst/>
          </a:prstGeom>
          <a:solidFill>
            <a:schemeClr val="accent2">
              <a:lumMod val="75000"/>
            </a:schemeClr>
          </a:solidFill>
          <a:effectLst>
            <a:glow rad="139700">
              <a:schemeClr val="accent3">
                <a:satMod val="175000"/>
                <a:alpha val="40000"/>
              </a:schemeClr>
            </a:glow>
          </a:effectLst>
        </p:spPr>
        <p:txBody>
          <a:bodyPr wrap="square">
            <a:spAutoFit/>
          </a:bodyPr>
          <a:lstStyle/>
          <a:p>
            <a:r>
              <a:rPr lang="en-IN" sz="3600" dirty="0">
                <a:ln>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solidFill>
                  <a:schemeClr val="bg1"/>
                </a:solidFill>
                <a:effectLst>
                  <a:glow rad="139700">
                    <a:schemeClr val="accent4">
                      <a:satMod val="175000"/>
                      <a:alpha val="40000"/>
                    </a:schemeClr>
                  </a:glow>
                </a:effectLst>
              </a:rPr>
              <a:t>Telangana Startup Policy</a:t>
            </a:r>
          </a:p>
        </p:txBody>
      </p:sp>
      <p:grpSp>
        <p:nvGrpSpPr>
          <p:cNvPr id="18" name="Group 17">
            <a:extLst>
              <a:ext uri="{FF2B5EF4-FFF2-40B4-BE49-F238E27FC236}">
                <a16:creationId xmlns:a16="http://schemas.microsoft.com/office/drawing/2014/main" id="{9F032085-EEE7-3C94-7EB0-4C7A4618F12C}"/>
              </a:ext>
            </a:extLst>
          </p:cNvPr>
          <p:cNvGrpSpPr/>
          <p:nvPr/>
        </p:nvGrpSpPr>
        <p:grpSpPr>
          <a:xfrm>
            <a:off x="749191" y="1916614"/>
            <a:ext cx="4503486" cy="4107224"/>
            <a:chOff x="6556994" y="1650448"/>
            <a:chExt cx="4503486" cy="4107224"/>
          </a:xfrm>
        </p:grpSpPr>
        <p:grpSp>
          <p:nvGrpSpPr>
            <p:cNvPr id="7" name="Group 6">
              <a:extLst>
                <a:ext uri="{FF2B5EF4-FFF2-40B4-BE49-F238E27FC236}">
                  <a16:creationId xmlns:a16="http://schemas.microsoft.com/office/drawing/2014/main" id="{6D8CAEC6-DE30-9768-5476-E978CDFF12FC}"/>
                </a:ext>
              </a:extLst>
            </p:cNvPr>
            <p:cNvGrpSpPr/>
            <p:nvPr/>
          </p:nvGrpSpPr>
          <p:grpSpPr>
            <a:xfrm>
              <a:off x="6556994" y="1650448"/>
              <a:ext cx="4503486" cy="4107224"/>
              <a:chOff x="2817633" y="788981"/>
              <a:chExt cx="4852674" cy="4583289"/>
            </a:xfrm>
          </p:grpSpPr>
          <p:grpSp>
            <p:nvGrpSpPr>
              <p:cNvPr id="8" name="Group 7">
                <a:extLst>
                  <a:ext uri="{FF2B5EF4-FFF2-40B4-BE49-F238E27FC236}">
                    <a16:creationId xmlns:a16="http://schemas.microsoft.com/office/drawing/2014/main" id="{59CFCAD1-4B11-A3E8-5625-D8BDF06D6936}"/>
                  </a:ext>
                </a:extLst>
              </p:cNvPr>
              <p:cNvGrpSpPr/>
              <p:nvPr/>
            </p:nvGrpSpPr>
            <p:grpSpPr>
              <a:xfrm>
                <a:off x="2817633" y="788981"/>
                <a:ext cx="4852674" cy="4583289"/>
                <a:chOff x="438656" y="1359170"/>
                <a:chExt cx="4352029" cy="4347157"/>
              </a:xfrm>
            </p:grpSpPr>
            <p:grpSp>
              <p:nvGrpSpPr>
                <p:cNvPr id="11" name="Group 10">
                  <a:extLst>
                    <a:ext uri="{FF2B5EF4-FFF2-40B4-BE49-F238E27FC236}">
                      <a16:creationId xmlns:a16="http://schemas.microsoft.com/office/drawing/2014/main" id="{5BB5C909-306B-A85F-8211-39B163AC0CFF}"/>
                    </a:ext>
                  </a:extLst>
                </p:cNvPr>
                <p:cNvGrpSpPr/>
                <p:nvPr/>
              </p:nvGrpSpPr>
              <p:grpSpPr>
                <a:xfrm>
                  <a:off x="438656" y="1359170"/>
                  <a:ext cx="4352029" cy="3860488"/>
                  <a:chOff x="339749" y="1794664"/>
                  <a:chExt cx="4607510" cy="4055566"/>
                </a:xfrm>
                <a:effectLst>
                  <a:glow rad="228600">
                    <a:schemeClr val="accent3">
                      <a:satMod val="175000"/>
                      <a:alpha val="40000"/>
                    </a:schemeClr>
                  </a:glow>
                  <a:outerShdw blurRad="50800" dist="50800" dir="5400000" algn="ctr" rotWithShape="0">
                    <a:srgbClr val="000000">
                      <a:alpha val="0"/>
                    </a:srgbClr>
                  </a:outerShdw>
                </a:effectLst>
              </p:grpSpPr>
              <p:sp>
                <p:nvSpPr>
                  <p:cNvPr id="14" name="Rectangle 13">
                    <a:extLst>
                      <a:ext uri="{FF2B5EF4-FFF2-40B4-BE49-F238E27FC236}">
                        <a16:creationId xmlns:a16="http://schemas.microsoft.com/office/drawing/2014/main" id="{DE504E17-0B1F-A9B6-6966-EAFC98BB6CF5}"/>
                      </a:ext>
                    </a:extLst>
                  </p:cNvPr>
                  <p:cNvSpPr/>
                  <p:nvPr/>
                </p:nvSpPr>
                <p:spPr>
                  <a:xfrm>
                    <a:off x="339749" y="1837524"/>
                    <a:ext cx="4607508" cy="4012706"/>
                  </a:xfrm>
                  <a:prstGeom prst="rect">
                    <a:avLst/>
                  </a:prstGeom>
                  <a:ln w="3175">
                    <a:solidFill>
                      <a:schemeClr val="tx2">
                        <a:lumMod val="90000"/>
                        <a:lumOff val="10000"/>
                      </a:schemeClr>
                    </a:solidFill>
                  </a:ln>
                  <a:effectLst>
                    <a:outerShdw blurRad="127000" dist="76200" dir="5400000" algn="ctr" rotWithShape="0">
                      <a:srgbClr val="000000"/>
                    </a:outerShdw>
                    <a:reflection blurRad="762000" stA="99000" endPos="0" dist="50800" dir="5400000" sy="-100000" algn="bl" rotWithShape="0"/>
                  </a:effectLst>
                </p:spPr>
                <p:style>
                  <a:lnRef idx="2">
                    <a:schemeClr val="dk1"/>
                  </a:lnRef>
                  <a:fillRef idx="1">
                    <a:schemeClr val="lt1"/>
                  </a:fillRef>
                  <a:effectRef idx="0">
                    <a:schemeClr val="dk1"/>
                  </a:effectRef>
                  <a:fontRef idx="minor">
                    <a:schemeClr val="dk1"/>
                  </a:fontRef>
                </p:style>
                <p:txBody>
                  <a:bodyPr rtlCol="0" anchor="ctr"/>
                  <a:lstStyle/>
                  <a:p>
                    <a:endParaRPr lang="en-IN" dirty="0"/>
                  </a:p>
                </p:txBody>
              </p:sp>
              <p:sp>
                <p:nvSpPr>
                  <p:cNvPr id="15" name="Rectangle 14">
                    <a:extLst>
                      <a:ext uri="{FF2B5EF4-FFF2-40B4-BE49-F238E27FC236}">
                        <a16:creationId xmlns:a16="http://schemas.microsoft.com/office/drawing/2014/main" id="{C6A9FBD3-728D-C69B-CF45-6ED5B70D5AD4}"/>
                      </a:ext>
                    </a:extLst>
                  </p:cNvPr>
                  <p:cNvSpPr/>
                  <p:nvPr/>
                </p:nvSpPr>
                <p:spPr>
                  <a:xfrm>
                    <a:off x="339749" y="1839662"/>
                    <a:ext cx="4607510" cy="442239"/>
                  </a:xfrm>
                  <a:prstGeom prst="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solidFill>
                      <a:schemeClr val="tx2">
                        <a:lumMod val="90000"/>
                        <a:lumOff val="10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dirty="0"/>
                  </a:p>
                </p:txBody>
              </p:sp>
              <p:sp>
                <p:nvSpPr>
                  <p:cNvPr id="16" name="TextBox 15">
                    <a:extLst>
                      <a:ext uri="{FF2B5EF4-FFF2-40B4-BE49-F238E27FC236}">
                        <a16:creationId xmlns:a16="http://schemas.microsoft.com/office/drawing/2014/main" id="{3DD35391-F5BC-B778-9E08-92990D412770}"/>
                      </a:ext>
                    </a:extLst>
                  </p:cNvPr>
                  <p:cNvSpPr txBox="1"/>
                  <p:nvPr/>
                </p:nvSpPr>
                <p:spPr>
                  <a:xfrm>
                    <a:off x="398779" y="1794664"/>
                    <a:ext cx="4234648" cy="513326"/>
                  </a:xfrm>
                  <a:prstGeom prst="rect">
                    <a:avLst/>
                  </a:prstGeom>
                  <a:noFill/>
                  <a:ln>
                    <a:noFill/>
                  </a:ln>
                </p:spPr>
                <p:txBody>
                  <a:bodyPr wrap="square" rtlCol="0">
                    <a:spAutoFit/>
                  </a:bodyPr>
                  <a:lstStyle/>
                  <a:p>
                    <a:pPr algn="ctr"/>
                    <a:r>
                      <a:rPr lang="en-US" sz="2400" b="1" dirty="0">
                        <a:solidFill>
                          <a:schemeClr val="bg1"/>
                        </a:solidFill>
                      </a:rPr>
                      <a:t>AIM</a:t>
                    </a:r>
                    <a:endParaRPr lang="en-IN" sz="2400" b="1" dirty="0">
                      <a:solidFill>
                        <a:schemeClr val="bg1"/>
                      </a:solidFill>
                      <a:latin typeface="Adobe Gothic Std B" panose="020B0800000000000000" pitchFamily="34" charset="-128"/>
                      <a:ea typeface="Adobe Gothic Std B" panose="020B0800000000000000" pitchFamily="34" charset="-128"/>
                    </a:endParaRPr>
                  </a:p>
                </p:txBody>
              </p:sp>
            </p:grpSp>
            <p:sp>
              <p:nvSpPr>
                <p:cNvPr id="12" name="TextBox 11">
                  <a:extLst>
                    <a:ext uri="{FF2B5EF4-FFF2-40B4-BE49-F238E27FC236}">
                      <a16:creationId xmlns:a16="http://schemas.microsoft.com/office/drawing/2014/main" id="{1A88CB65-8D83-CA5E-3758-D9040FBBF7DB}"/>
                    </a:ext>
                  </a:extLst>
                </p:cNvPr>
                <p:cNvSpPr txBox="1"/>
                <p:nvPr/>
              </p:nvSpPr>
              <p:spPr>
                <a:xfrm>
                  <a:off x="543581" y="1853959"/>
                  <a:ext cx="4070566" cy="368193"/>
                </a:xfrm>
                <a:prstGeom prst="rect">
                  <a:avLst/>
                </a:prstGeom>
                <a:noFill/>
              </p:spPr>
              <p:txBody>
                <a:bodyPr wrap="square">
                  <a:spAutoFit/>
                </a:bodyPr>
                <a:lstStyle/>
                <a:p>
                  <a:pPr algn="just">
                    <a:lnSpc>
                      <a:spcPct val="150000"/>
                    </a:lnSpc>
                  </a:pPr>
                  <a:endParaRPr lang="en-IN" dirty="0"/>
                </a:p>
              </p:txBody>
            </p:sp>
            <p:sp>
              <p:nvSpPr>
                <p:cNvPr id="13" name="Oval 12">
                  <a:extLst>
                    <a:ext uri="{FF2B5EF4-FFF2-40B4-BE49-F238E27FC236}">
                      <a16:creationId xmlns:a16="http://schemas.microsoft.com/office/drawing/2014/main" id="{92A973DA-5D64-66F1-30FB-40D1EF3BA841}"/>
                    </a:ext>
                  </a:extLst>
                </p:cNvPr>
                <p:cNvSpPr/>
                <p:nvPr/>
              </p:nvSpPr>
              <p:spPr>
                <a:xfrm>
                  <a:off x="1798320" y="4675489"/>
                  <a:ext cx="1595120" cy="1030838"/>
                </a:xfrm>
                <a:prstGeom prst="ellipse">
                  <a:avLst/>
                </a:prstGeom>
                <a:gradFill>
                  <a:gsLst>
                    <a:gs pos="0">
                      <a:schemeClr val="accent3">
                        <a:lumMod val="67000"/>
                      </a:schemeClr>
                    </a:gs>
                    <a:gs pos="48000">
                      <a:schemeClr val="accent3">
                        <a:lumMod val="97000"/>
                        <a:lumOff val="3000"/>
                      </a:schemeClr>
                    </a:gs>
                    <a:gs pos="100000">
                      <a:schemeClr val="accent3">
                        <a:lumMod val="60000"/>
                        <a:lumOff val="40000"/>
                      </a:schemeClr>
                    </a:gs>
                  </a:gsLst>
                  <a:lin ang="16200000" scaled="1"/>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TextBox 8">
                <a:extLst>
                  <a:ext uri="{FF2B5EF4-FFF2-40B4-BE49-F238E27FC236}">
                    <a16:creationId xmlns:a16="http://schemas.microsoft.com/office/drawing/2014/main" id="{644BCA70-9EF3-EE2D-DED1-AA32F777C9ED}"/>
                  </a:ext>
                </a:extLst>
              </p:cNvPr>
              <p:cNvSpPr txBox="1"/>
              <p:nvPr/>
            </p:nvSpPr>
            <p:spPr>
              <a:xfrm>
                <a:off x="3023374" y="1873923"/>
                <a:ext cx="4316402" cy="412141"/>
              </a:xfrm>
              <a:prstGeom prst="rect">
                <a:avLst/>
              </a:prstGeom>
              <a:noFill/>
            </p:spPr>
            <p:txBody>
              <a:bodyPr wrap="square">
                <a:spAutoFit/>
              </a:bodyPr>
              <a:lstStyle/>
              <a:p>
                <a:pPr algn="ctr"/>
                <a:endParaRPr lang="en-IN" dirty="0"/>
              </a:p>
            </p:txBody>
          </p:sp>
        </p:grpSp>
        <p:sp>
          <p:nvSpPr>
            <p:cNvPr id="17" name="TextBox 16">
              <a:extLst>
                <a:ext uri="{FF2B5EF4-FFF2-40B4-BE49-F238E27FC236}">
                  <a16:creationId xmlns:a16="http://schemas.microsoft.com/office/drawing/2014/main" id="{DF3345CC-18D5-9913-07F2-CC65F601F46A}"/>
                </a:ext>
              </a:extLst>
            </p:cNvPr>
            <p:cNvSpPr txBox="1"/>
            <p:nvPr/>
          </p:nvSpPr>
          <p:spPr>
            <a:xfrm>
              <a:off x="6845484" y="2622697"/>
              <a:ext cx="4032315" cy="1477328"/>
            </a:xfrm>
            <a:prstGeom prst="rect">
              <a:avLst/>
            </a:prstGeom>
            <a:noFill/>
          </p:spPr>
          <p:txBody>
            <a:bodyPr wrap="square">
              <a:spAutoFit/>
            </a:bodyPr>
            <a:lstStyle/>
            <a:p>
              <a:pPr algn="just"/>
              <a:r>
                <a:rPr lang="en-US" b="0" i="0" dirty="0">
                  <a:effectLst/>
                  <a:latin typeface="Google Sans"/>
                </a:rPr>
                <a:t>The Telangana Startup Policy was launched in 2016 with the aim of fostering an innovation-driven economy in the state. The policy provides a range of incentives and support to startups</a:t>
              </a:r>
              <a:endParaRPr lang="en-IN" dirty="0"/>
            </a:p>
          </p:txBody>
        </p:sp>
      </p:grpSp>
      <p:grpSp>
        <p:nvGrpSpPr>
          <p:cNvPr id="19" name="Group 18">
            <a:extLst>
              <a:ext uri="{FF2B5EF4-FFF2-40B4-BE49-F238E27FC236}">
                <a16:creationId xmlns:a16="http://schemas.microsoft.com/office/drawing/2014/main" id="{02A18290-2112-ACD2-CF98-F157AAC8FF2B}"/>
              </a:ext>
            </a:extLst>
          </p:cNvPr>
          <p:cNvGrpSpPr/>
          <p:nvPr/>
        </p:nvGrpSpPr>
        <p:grpSpPr>
          <a:xfrm>
            <a:off x="6187736" y="1916614"/>
            <a:ext cx="4503486" cy="4107224"/>
            <a:chOff x="6556994" y="1650448"/>
            <a:chExt cx="4503486" cy="4107224"/>
          </a:xfrm>
        </p:grpSpPr>
        <p:grpSp>
          <p:nvGrpSpPr>
            <p:cNvPr id="20" name="Group 19">
              <a:extLst>
                <a:ext uri="{FF2B5EF4-FFF2-40B4-BE49-F238E27FC236}">
                  <a16:creationId xmlns:a16="http://schemas.microsoft.com/office/drawing/2014/main" id="{19D2C6F1-1B4C-3AB5-1CF0-49B664E1A3D7}"/>
                </a:ext>
              </a:extLst>
            </p:cNvPr>
            <p:cNvGrpSpPr/>
            <p:nvPr/>
          </p:nvGrpSpPr>
          <p:grpSpPr>
            <a:xfrm>
              <a:off x="6556994" y="1650448"/>
              <a:ext cx="4503486" cy="4107224"/>
              <a:chOff x="2817633" y="788981"/>
              <a:chExt cx="4852674" cy="4583289"/>
            </a:xfrm>
          </p:grpSpPr>
          <p:grpSp>
            <p:nvGrpSpPr>
              <p:cNvPr id="22" name="Group 21">
                <a:extLst>
                  <a:ext uri="{FF2B5EF4-FFF2-40B4-BE49-F238E27FC236}">
                    <a16:creationId xmlns:a16="http://schemas.microsoft.com/office/drawing/2014/main" id="{24C8272E-B5DF-A852-60F2-B875F19E296C}"/>
                  </a:ext>
                </a:extLst>
              </p:cNvPr>
              <p:cNvGrpSpPr/>
              <p:nvPr/>
            </p:nvGrpSpPr>
            <p:grpSpPr>
              <a:xfrm>
                <a:off x="2817633" y="788981"/>
                <a:ext cx="4852674" cy="4583289"/>
                <a:chOff x="438656" y="1359170"/>
                <a:chExt cx="4352029" cy="4347157"/>
              </a:xfrm>
            </p:grpSpPr>
            <p:grpSp>
              <p:nvGrpSpPr>
                <p:cNvPr id="25" name="Group 24">
                  <a:extLst>
                    <a:ext uri="{FF2B5EF4-FFF2-40B4-BE49-F238E27FC236}">
                      <a16:creationId xmlns:a16="http://schemas.microsoft.com/office/drawing/2014/main" id="{9A2D89A8-F1B2-8A7D-AA55-DF34BC838E95}"/>
                    </a:ext>
                  </a:extLst>
                </p:cNvPr>
                <p:cNvGrpSpPr/>
                <p:nvPr/>
              </p:nvGrpSpPr>
              <p:grpSpPr>
                <a:xfrm>
                  <a:off x="438656" y="1359170"/>
                  <a:ext cx="4352029" cy="3860488"/>
                  <a:chOff x="339749" y="1794664"/>
                  <a:chExt cx="4607510" cy="4055566"/>
                </a:xfrm>
                <a:effectLst>
                  <a:glow rad="228600">
                    <a:schemeClr val="accent3">
                      <a:satMod val="175000"/>
                      <a:alpha val="40000"/>
                    </a:schemeClr>
                  </a:glow>
                  <a:outerShdw blurRad="50800" dist="50800" dir="5400000" algn="ctr" rotWithShape="0">
                    <a:srgbClr val="000000">
                      <a:alpha val="0"/>
                    </a:srgbClr>
                  </a:outerShdw>
                </a:effectLst>
              </p:grpSpPr>
              <p:sp>
                <p:nvSpPr>
                  <p:cNvPr id="28" name="Rectangle 27">
                    <a:extLst>
                      <a:ext uri="{FF2B5EF4-FFF2-40B4-BE49-F238E27FC236}">
                        <a16:creationId xmlns:a16="http://schemas.microsoft.com/office/drawing/2014/main" id="{97E13597-1797-AE10-E8D1-08D58AB9A224}"/>
                      </a:ext>
                    </a:extLst>
                  </p:cNvPr>
                  <p:cNvSpPr/>
                  <p:nvPr/>
                </p:nvSpPr>
                <p:spPr>
                  <a:xfrm>
                    <a:off x="339749" y="1837524"/>
                    <a:ext cx="4607508" cy="4012706"/>
                  </a:xfrm>
                  <a:prstGeom prst="rect">
                    <a:avLst/>
                  </a:prstGeom>
                  <a:ln w="3175">
                    <a:solidFill>
                      <a:schemeClr val="tx2">
                        <a:lumMod val="90000"/>
                        <a:lumOff val="10000"/>
                      </a:schemeClr>
                    </a:solidFill>
                  </a:ln>
                  <a:effectLst>
                    <a:outerShdw blurRad="127000" dist="76200" dir="5400000" algn="ctr" rotWithShape="0">
                      <a:srgbClr val="000000"/>
                    </a:outerShdw>
                    <a:reflection blurRad="762000" stA="99000" endPos="0" dist="50800" dir="5400000" sy="-100000" algn="bl" rotWithShape="0"/>
                  </a:effectLst>
                </p:spPr>
                <p:style>
                  <a:lnRef idx="2">
                    <a:schemeClr val="dk1"/>
                  </a:lnRef>
                  <a:fillRef idx="1">
                    <a:schemeClr val="lt1"/>
                  </a:fillRef>
                  <a:effectRef idx="0">
                    <a:schemeClr val="dk1"/>
                  </a:effectRef>
                  <a:fontRef idx="minor">
                    <a:schemeClr val="dk1"/>
                  </a:fontRef>
                </p:style>
                <p:txBody>
                  <a:bodyPr rtlCol="0" anchor="ctr"/>
                  <a:lstStyle/>
                  <a:p>
                    <a:endParaRPr lang="en-IN" dirty="0"/>
                  </a:p>
                </p:txBody>
              </p:sp>
              <p:sp>
                <p:nvSpPr>
                  <p:cNvPr id="29" name="Rectangle 28">
                    <a:extLst>
                      <a:ext uri="{FF2B5EF4-FFF2-40B4-BE49-F238E27FC236}">
                        <a16:creationId xmlns:a16="http://schemas.microsoft.com/office/drawing/2014/main" id="{FB65DA3F-3D74-18BC-BCEB-5059FAAC3210}"/>
                      </a:ext>
                    </a:extLst>
                  </p:cNvPr>
                  <p:cNvSpPr/>
                  <p:nvPr/>
                </p:nvSpPr>
                <p:spPr>
                  <a:xfrm>
                    <a:off x="339749" y="1839662"/>
                    <a:ext cx="4607510" cy="442239"/>
                  </a:xfrm>
                  <a:prstGeom prst="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solidFill>
                      <a:schemeClr val="tx2">
                        <a:lumMod val="90000"/>
                        <a:lumOff val="10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dirty="0"/>
                  </a:p>
                </p:txBody>
              </p:sp>
              <p:sp>
                <p:nvSpPr>
                  <p:cNvPr id="30" name="TextBox 29">
                    <a:extLst>
                      <a:ext uri="{FF2B5EF4-FFF2-40B4-BE49-F238E27FC236}">
                        <a16:creationId xmlns:a16="http://schemas.microsoft.com/office/drawing/2014/main" id="{7F53662E-BF7D-C0C9-DDB5-FEC8D88166FA}"/>
                      </a:ext>
                    </a:extLst>
                  </p:cNvPr>
                  <p:cNvSpPr txBox="1"/>
                  <p:nvPr/>
                </p:nvSpPr>
                <p:spPr>
                  <a:xfrm>
                    <a:off x="398779" y="1794664"/>
                    <a:ext cx="4234648" cy="513326"/>
                  </a:xfrm>
                  <a:prstGeom prst="rect">
                    <a:avLst/>
                  </a:prstGeom>
                  <a:noFill/>
                  <a:ln>
                    <a:noFill/>
                  </a:ln>
                </p:spPr>
                <p:txBody>
                  <a:bodyPr wrap="square" rtlCol="0">
                    <a:spAutoFit/>
                  </a:bodyPr>
                  <a:lstStyle/>
                  <a:p>
                    <a:pPr algn="ctr"/>
                    <a:r>
                      <a:rPr lang="en-US" sz="2400" b="1" dirty="0">
                        <a:solidFill>
                          <a:schemeClr val="bg1"/>
                        </a:solidFill>
                      </a:rPr>
                      <a:t>Impact</a:t>
                    </a:r>
                    <a:endParaRPr lang="en-IN" sz="2400" b="1" dirty="0">
                      <a:solidFill>
                        <a:schemeClr val="bg1"/>
                      </a:solidFill>
                      <a:latin typeface="Adobe Gothic Std B" panose="020B0800000000000000" pitchFamily="34" charset="-128"/>
                      <a:ea typeface="Adobe Gothic Std B" panose="020B0800000000000000" pitchFamily="34" charset="-128"/>
                    </a:endParaRPr>
                  </a:p>
                </p:txBody>
              </p:sp>
            </p:grpSp>
            <p:sp>
              <p:nvSpPr>
                <p:cNvPr id="26" name="TextBox 25">
                  <a:extLst>
                    <a:ext uri="{FF2B5EF4-FFF2-40B4-BE49-F238E27FC236}">
                      <a16:creationId xmlns:a16="http://schemas.microsoft.com/office/drawing/2014/main" id="{EEF356AF-D88A-2FCB-0D56-72BB886BFD48}"/>
                    </a:ext>
                  </a:extLst>
                </p:cNvPr>
                <p:cNvSpPr txBox="1"/>
                <p:nvPr/>
              </p:nvSpPr>
              <p:spPr>
                <a:xfrm>
                  <a:off x="543581" y="1853959"/>
                  <a:ext cx="4070566" cy="368193"/>
                </a:xfrm>
                <a:prstGeom prst="rect">
                  <a:avLst/>
                </a:prstGeom>
                <a:noFill/>
              </p:spPr>
              <p:txBody>
                <a:bodyPr wrap="square">
                  <a:spAutoFit/>
                </a:bodyPr>
                <a:lstStyle/>
                <a:p>
                  <a:pPr algn="just">
                    <a:lnSpc>
                      <a:spcPct val="150000"/>
                    </a:lnSpc>
                  </a:pPr>
                  <a:endParaRPr lang="en-IN" dirty="0"/>
                </a:p>
              </p:txBody>
            </p:sp>
            <p:sp>
              <p:nvSpPr>
                <p:cNvPr id="27" name="Oval 26">
                  <a:extLst>
                    <a:ext uri="{FF2B5EF4-FFF2-40B4-BE49-F238E27FC236}">
                      <a16:creationId xmlns:a16="http://schemas.microsoft.com/office/drawing/2014/main" id="{D1897620-CB2D-3BB3-D631-50F8891FB4C1}"/>
                    </a:ext>
                  </a:extLst>
                </p:cNvPr>
                <p:cNvSpPr/>
                <p:nvPr/>
              </p:nvSpPr>
              <p:spPr>
                <a:xfrm>
                  <a:off x="1798320" y="4675489"/>
                  <a:ext cx="1595120" cy="1030838"/>
                </a:xfrm>
                <a:prstGeom prst="ellipse">
                  <a:avLst/>
                </a:prstGeom>
                <a:gradFill>
                  <a:gsLst>
                    <a:gs pos="0">
                      <a:schemeClr val="accent3">
                        <a:lumMod val="67000"/>
                      </a:schemeClr>
                    </a:gs>
                    <a:gs pos="48000">
                      <a:schemeClr val="accent3">
                        <a:lumMod val="97000"/>
                        <a:lumOff val="3000"/>
                      </a:schemeClr>
                    </a:gs>
                    <a:gs pos="100000">
                      <a:schemeClr val="accent3">
                        <a:lumMod val="60000"/>
                        <a:lumOff val="40000"/>
                      </a:schemeClr>
                    </a:gs>
                  </a:gsLst>
                  <a:lin ang="16200000" scaled="1"/>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3" name="TextBox 22">
                <a:extLst>
                  <a:ext uri="{FF2B5EF4-FFF2-40B4-BE49-F238E27FC236}">
                    <a16:creationId xmlns:a16="http://schemas.microsoft.com/office/drawing/2014/main" id="{2380BC19-1A04-7316-464F-0E05A63736F4}"/>
                  </a:ext>
                </a:extLst>
              </p:cNvPr>
              <p:cNvSpPr txBox="1"/>
              <p:nvPr/>
            </p:nvSpPr>
            <p:spPr>
              <a:xfrm>
                <a:off x="3023374" y="1873923"/>
                <a:ext cx="4316402" cy="412141"/>
              </a:xfrm>
              <a:prstGeom prst="rect">
                <a:avLst/>
              </a:prstGeom>
              <a:noFill/>
            </p:spPr>
            <p:txBody>
              <a:bodyPr wrap="square">
                <a:spAutoFit/>
              </a:bodyPr>
              <a:lstStyle/>
              <a:p>
                <a:pPr algn="ctr"/>
                <a:endParaRPr lang="en-IN" dirty="0"/>
              </a:p>
            </p:txBody>
          </p:sp>
        </p:grpSp>
        <p:sp>
          <p:nvSpPr>
            <p:cNvPr id="21" name="TextBox 20">
              <a:extLst>
                <a:ext uri="{FF2B5EF4-FFF2-40B4-BE49-F238E27FC236}">
                  <a16:creationId xmlns:a16="http://schemas.microsoft.com/office/drawing/2014/main" id="{FB62859B-CFD7-E9BC-22E0-5C2E27C2E7DD}"/>
                </a:ext>
              </a:extLst>
            </p:cNvPr>
            <p:cNvSpPr txBox="1"/>
            <p:nvPr/>
          </p:nvSpPr>
          <p:spPr>
            <a:xfrm>
              <a:off x="6773134" y="2202745"/>
              <a:ext cx="4032315" cy="369332"/>
            </a:xfrm>
            <a:prstGeom prst="rect">
              <a:avLst/>
            </a:prstGeom>
            <a:noFill/>
          </p:spPr>
          <p:txBody>
            <a:bodyPr wrap="square">
              <a:spAutoFit/>
            </a:bodyPr>
            <a:lstStyle/>
            <a:p>
              <a:pPr algn="just"/>
              <a:endParaRPr lang="en-IN" dirty="0"/>
            </a:p>
          </p:txBody>
        </p:sp>
      </p:grpSp>
      <p:sp>
        <p:nvSpPr>
          <p:cNvPr id="34" name="TextBox 33">
            <a:extLst>
              <a:ext uri="{FF2B5EF4-FFF2-40B4-BE49-F238E27FC236}">
                <a16:creationId xmlns:a16="http://schemas.microsoft.com/office/drawing/2014/main" id="{2328B94D-6BC4-8C62-D491-CF6D6EFF188E}"/>
              </a:ext>
            </a:extLst>
          </p:cNvPr>
          <p:cNvSpPr txBox="1"/>
          <p:nvPr/>
        </p:nvSpPr>
        <p:spPr>
          <a:xfrm>
            <a:off x="6368663" y="2743932"/>
            <a:ext cx="4190758" cy="2031325"/>
          </a:xfrm>
          <a:prstGeom prst="rect">
            <a:avLst/>
          </a:prstGeom>
          <a:noFill/>
        </p:spPr>
        <p:txBody>
          <a:bodyPr wrap="square">
            <a:spAutoFit/>
          </a:bodyPr>
          <a:lstStyle/>
          <a:p>
            <a:pPr algn="just"/>
            <a:r>
              <a:rPr lang="en-US" dirty="0"/>
              <a:t>The Telangana Startup Policy has been successful in attracting startups and investments to the state. In 2022-23, Telangana was ranked as the best performing state for startups in India by the Department for Promotion of Industry and Internal Trade (DPIIT).</a:t>
            </a:r>
            <a:endParaRPr lang="en-IN" dirty="0"/>
          </a:p>
        </p:txBody>
      </p:sp>
      <p:pic>
        <p:nvPicPr>
          <p:cNvPr id="4" name="Graphic 3" descr="Head with gears">
            <a:extLst>
              <a:ext uri="{FF2B5EF4-FFF2-40B4-BE49-F238E27FC236}">
                <a16:creationId xmlns:a16="http://schemas.microsoft.com/office/drawing/2014/main" id="{5EFF4F27-F4AD-8E8D-248B-319E18A3F31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506682" y="5109438"/>
            <a:ext cx="914400" cy="914400"/>
          </a:xfrm>
          <a:prstGeom prst="rect">
            <a:avLst/>
          </a:prstGeom>
        </p:spPr>
      </p:pic>
      <p:pic>
        <p:nvPicPr>
          <p:cNvPr id="6" name="Graphic 5" descr="Lightbulb">
            <a:extLst>
              <a:ext uri="{FF2B5EF4-FFF2-40B4-BE49-F238E27FC236}">
                <a16:creationId xmlns:a16="http://schemas.microsoft.com/office/drawing/2014/main" id="{5B908CDA-D05B-ADDA-F769-A9CBC3A79F6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962833" y="5076588"/>
            <a:ext cx="914400" cy="914400"/>
          </a:xfrm>
          <a:prstGeom prst="rect">
            <a:avLst/>
          </a:prstGeom>
        </p:spPr>
      </p:pic>
    </p:spTree>
    <p:extLst>
      <p:ext uri="{BB962C8B-B14F-4D97-AF65-F5344CB8AC3E}">
        <p14:creationId xmlns:p14="http://schemas.microsoft.com/office/powerpoint/2010/main" val="358399993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2FB35C6-A009-599C-49F8-1FE55EC8091A}"/>
              </a:ext>
            </a:extLst>
          </p:cNvPr>
          <p:cNvSpPr txBox="1"/>
          <p:nvPr/>
        </p:nvSpPr>
        <p:spPr>
          <a:xfrm>
            <a:off x="267759" y="645471"/>
            <a:ext cx="11656482" cy="646331"/>
          </a:xfrm>
          <a:prstGeom prst="rect">
            <a:avLst/>
          </a:prstGeom>
          <a:solidFill>
            <a:schemeClr val="accent2">
              <a:lumMod val="75000"/>
            </a:schemeClr>
          </a:solidFill>
          <a:effectLst>
            <a:glow rad="139700">
              <a:schemeClr val="accent3">
                <a:satMod val="175000"/>
                <a:alpha val="40000"/>
              </a:schemeClr>
            </a:glow>
          </a:effectLst>
        </p:spPr>
        <p:txBody>
          <a:bodyPr wrap="square">
            <a:spAutoFit/>
          </a:bodyPr>
          <a:lstStyle/>
          <a:p>
            <a:r>
              <a:rPr lang="en-US" sz="3600" dirty="0">
                <a:ln>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solidFill>
                  <a:schemeClr val="bg1"/>
                </a:solidFill>
                <a:effectLst>
                  <a:glow rad="139700">
                    <a:schemeClr val="accent4">
                      <a:satMod val="175000"/>
                      <a:alpha val="40000"/>
                    </a:schemeClr>
                  </a:glow>
                </a:effectLst>
              </a:rPr>
              <a:t>Telangana </a:t>
            </a:r>
            <a:r>
              <a:rPr lang="en-US" sz="3600" dirty="0" err="1">
                <a:ln>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solidFill>
                  <a:schemeClr val="bg1"/>
                </a:solidFill>
                <a:effectLst>
                  <a:glow rad="139700">
                    <a:schemeClr val="accent4">
                      <a:satMod val="175000"/>
                      <a:alpha val="40000"/>
                    </a:schemeClr>
                  </a:glow>
                </a:effectLst>
              </a:rPr>
              <a:t>Palle</a:t>
            </a:r>
            <a:r>
              <a:rPr lang="en-US" sz="3600" dirty="0">
                <a:ln>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solidFill>
                  <a:schemeClr val="bg1"/>
                </a:solidFill>
                <a:effectLst>
                  <a:glow rad="139700">
                    <a:schemeClr val="accent4">
                      <a:satMod val="175000"/>
                      <a:alpha val="40000"/>
                    </a:schemeClr>
                  </a:glow>
                </a:effectLst>
              </a:rPr>
              <a:t> </a:t>
            </a:r>
            <a:r>
              <a:rPr lang="en-US" sz="3600" dirty="0" err="1">
                <a:ln>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solidFill>
                  <a:schemeClr val="bg1"/>
                </a:solidFill>
                <a:effectLst>
                  <a:glow rad="139700">
                    <a:schemeClr val="accent4">
                      <a:satMod val="175000"/>
                      <a:alpha val="40000"/>
                    </a:schemeClr>
                  </a:glow>
                </a:effectLst>
              </a:rPr>
              <a:t>Pragathi</a:t>
            </a:r>
            <a:r>
              <a:rPr lang="en-US" sz="3600" dirty="0">
                <a:ln>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solidFill>
                  <a:schemeClr val="bg1"/>
                </a:solidFill>
                <a:effectLst>
                  <a:glow rad="139700">
                    <a:schemeClr val="accent4">
                      <a:satMod val="175000"/>
                      <a:alpha val="40000"/>
                    </a:schemeClr>
                  </a:glow>
                </a:effectLst>
              </a:rPr>
              <a:t> (Telangana Rural Development)</a:t>
            </a:r>
          </a:p>
        </p:txBody>
      </p:sp>
      <p:grpSp>
        <p:nvGrpSpPr>
          <p:cNvPr id="18" name="Group 17">
            <a:extLst>
              <a:ext uri="{FF2B5EF4-FFF2-40B4-BE49-F238E27FC236}">
                <a16:creationId xmlns:a16="http://schemas.microsoft.com/office/drawing/2014/main" id="{9F032085-EEE7-3C94-7EB0-4C7A4618F12C}"/>
              </a:ext>
            </a:extLst>
          </p:cNvPr>
          <p:cNvGrpSpPr/>
          <p:nvPr/>
        </p:nvGrpSpPr>
        <p:grpSpPr>
          <a:xfrm>
            <a:off x="749191" y="1916614"/>
            <a:ext cx="4503486" cy="4107224"/>
            <a:chOff x="6556994" y="1650448"/>
            <a:chExt cx="4503486" cy="4107224"/>
          </a:xfrm>
        </p:grpSpPr>
        <p:grpSp>
          <p:nvGrpSpPr>
            <p:cNvPr id="7" name="Group 6">
              <a:extLst>
                <a:ext uri="{FF2B5EF4-FFF2-40B4-BE49-F238E27FC236}">
                  <a16:creationId xmlns:a16="http://schemas.microsoft.com/office/drawing/2014/main" id="{6D8CAEC6-DE30-9768-5476-E978CDFF12FC}"/>
                </a:ext>
              </a:extLst>
            </p:cNvPr>
            <p:cNvGrpSpPr/>
            <p:nvPr/>
          </p:nvGrpSpPr>
          <p:grpSpPr>
            <a:xfrm>
              <a:off x="6556994" y="1650448"/>
              <a:ext cx="4503486" cy="4107224"/>
              <a:chOff x="2817633" y="788981"/>
              <a:chExt cx="4852674" cy="4583289"/>
            </a:xfrm>
          </p:grpSpPr>
          <p:grpSp>
            <p:nvGrpSpPr>
              <p:cNvPr id="8" name="Group 7">
                <a:extLst>
                  <a:ext uri="{FF2B5EF4-FFF2-40B4-BE49-F238E27FC236}">
                    <a16:creationId xmlns:a16="http://schemas.microsoft.com/office/drawing/2014/main" id="{59CFCAD1-4B11-A3E8-5625-D8BDF06D6936}"/>
                  </a:ext>
                </a:extLst>
              </p:cNvPr>
              <p:cNvGrpSpPr/>
              <p:nvPr/>
            </p:nvGrpSpPr>
            <p:grpSpPr>
              <a:xfrm>
                <a:off x="2817633" y="788981"/>
                <a:ext cx="4852674" cy="4583289"/>
                <a:chOff x="438656" y="1359170"/>
                <a:chExt cx="4352029" cy="4347157"/>
              </a:xfrm>
            </p:grpSpPr>
            <p:grpSp>
              <p:nvGrpSpPr>
                <p:cNvPr id="11" name="Group 10">
                  <a:extLst>
                    <a:ext uri="{FF2B5EF4-FFF2-40B4-BE49-F238E27FC236}">
                      <a16:creationId xmlns:a16="http://schemas.microsoft.com/office/drawing/2014/main" id="{5BB5C909-306B-A85F-8211-39B163AC0CFF}"/>
                    </a:ext>
                  </a:extLst>
                </p:cNvPr>
                <p:cNvGrpSpPr/>
                <p:nvPr/>
              </p:nvGrpSpPr>
              <p:grpSpPr>
                <a:xfrm>
                  <a:off x="438656" y="1359170"/>
                  <a:ext cx="4352029" cy="3860488"/>
                  <a:chOff x="339749" y="1794664"/>
                  <a:chExt cx="4607510" cy="4055566"/>
                </a:xfrm>
                <a:effectLst>
                  <a:glow rad="228600">
                    <a:schemeClr val="accent3">
                      <a:satMod val="175000"/>
                      <a:alpha val="40000"/>
                    </a:schemeClr>
                  </a:glow>
                  <a:outerShdw blurRad="50800" dist="50800" dir="5400000" algn="ctr" rotWithShape="0">
                    <a:srgbClr val="000000">
                      <a:alpha val="0"/>
                    </a:srgbClr>
                  </a:outerShdw>
                </a:effectLst>
              </p:grpSpPr>
              <p:sp>
                <p:nvSpPr>
                  <p:cNvPr id="14" name="Rectangle 13">
                    <a:extLst>
                      <a:ext uri="{FF2B5EF4-FFF2-40B4-BE49-F238E27FC236}">
                        <a16:creationId xmlns:a16="http://schemas.microsoft.com/office/drawing/2014/main" id="{DE504E17-0B1F-A9B6-6966-EAFC98BB6CF5}"/>
                      </a:ext>
                    </a:extLst>
                  </p:cNvPr>
                  <p:cNvSpPr/>
                  <p:nvPr/>
                </p:nvSpPr>
                <p:spPr>
                  <a:xfrm>
                    <a:off x="339749" y="1837524"/>
                    <a:ext cx="4607508" cy="4012706"/>
                  </a:xfrm>
                  <a:prstGeom prst="rect">
                    <a:avLst/>
                  </a:prstGeom>
                  <a:ln w="3175">
                    <a:solidFill>
                      <a:schemeClr val="tx2">
                        <a:lumMod val="90000"/>
                        <a:lumOff val="10000"/>
                      </a:schemeClr>
                    </a:solidFill>
                  </a:ln>
                  <a:effectLst>
                    <a:outerShdw blurRad="127000" dist="76200" dir="5400000" algn="ctr" rotWithShape="0">
                      <a:srgbClr val="000000"/>
                    </a:outerShdw>
                    <a:reflection blurRad="762000" stA="99000" endPos="0" dist="50800" dir="5400000" sy="-100000" algn="bl" rotWithShape="0"/>
                  </a:effectLst>
                </p:spPr>
                <p:style>
                  <a:lnRef idx="2">
                    <a:schemeClr val="dk1"/>
                  </a:lnRef>
                  <a:fillRef idx="1">
                    <a:schemeClr val="lt1"/>
                  </a:fillRef>
                  <a:effectRef idx="0">
                    <a:schemeClr val="dk1"/>
                  </a:effectRef>
                  <a:fontRef idx="minor">
                    <a:schemeClr val="dk1"/>
                  </a:fontRef>
                </p:style>
                <p:txBody>
                  <a:bodyPr rtlCol="0" anchor="ctr"/>
                  <a:lstStyle/>
                  <a:p>
                    <a:endParaRPr lang="en-IN" dirty="0"/>
                  </a:p>
                </p:txBody>
              </p:sp>
              <p:sp>
                <p:nvSpPr>
                  <p:cNvPr id="15" name="Rectangle 14">
                    <a:extLst>
                      <a:ext uri="{FF2B5EF4-FFF2-40B4-BE49-F238E27FC236}">
                        <a16:creationId xmlns:a16="http://schemas.microsoft.com/office/drawing/2014/main" id="{C6A9FBD3-728D-C69B-CF45-6ED5B70D5AD4}"/>
                      </a:ext>
                    </a:extLst>
                  </p:cNvPr>
                  <p:cNvSpPr/>
                  <p:nvPr/>
                </p:nvSpPr>
                <p:spPr>
                  <a:xfrm>
                    <a:off x="339749" y="1839662"/>
                    <a:ext cx="4607510" cy="442239"/>
                  </a:xfrm>
                  <a:prstGeom prst="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solidFill>
                      <a:schemeClr val="tx2">
                        <a:lumMod val="90000"/>
                        <a:lumOff val="10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dirty="0"/>
                  </a:p>
                </p:txBody>
              </p:sp>
              <p:sp>
                <p:nvSpPr>
                  <p:cNvPr id="16" name="TextBox 15">
                    <a:extLst>
                      <a:ext uri="{FF2B5EF4-FFF2-40B4-BE49-F238E27FC236}">
                        <a16:creationId xmlns:a16="http://schemas.microsoft.com/office/drawing/2014/main" id="{3DD35391-F5BC-B778-9E08-92990D412770}"/>
                      </a:ext>
                    </a:extLst>
                  </p:cNvPr>
                  <p:cNvSpPr txBox="1"/>
                  <p:nvPr/>
                </p:nvSpPr>
                <p:spPr>
                  <a:xfrm>
                    <a:off x="398779" y="1794664"/>
                    <a:ext cx="4234648" cy="513326"/>
                  </a:xfrm>
                  <a:prstGeom prst="rect">
                    <a:avLst/>
                  </a:prstGeom>
                  <a:noFill/>
                  <a:ln>
                    <a:noFill/>
                  </a:ln>
                </p:spPr>
                <p:txBody>
                  <a:bodyPr wrap="square" rtlCol="0">
                    <a:spAutoFit/>
                  </a:bodyPr>
                  <a:lstStyle/>
                  <a:p>
                    <a:pPr algn="ctr"/>
                    <a:r>
                      <a:rPr lang="en-US" sz="2400" b="1" dirty="0">
                        <a:solidFill>
                          <a:schemeClr val="bg1"/>
                        </a:solidFill>
                      </a:rPr>
                      <a:t>AIM</a:t>
                    </a:r>
                    <a:endParaRPr lang="en-IN" sz="2400" b="1" dirty="0">
                      <a:solidFill>
                        <a:schemeClr val="bg1"/>
                      </a:solidFill>
                      <a:latin typeface="Adobe Gothic Std B" panose="020B0800000000000000" pitchFamily="34" charset="-128"/>
                      <a:ea typeface="Adobe Gothic Std B" panose="020B0800000000000000" pitchFamily="34" charset="-128"/>
                    </a:endParaRPr>
                  </a:p>
                </p:txBody>
              </p:sp>
            </p:grpSp>
            <p:sp>
              <p:nvSpPr>
                <p:cNvPr id="12" name="TextBox 11">
                  <a:extLst>
                    <a:ext uri="{FF2B5EF4-FFF2-40B4-BE49-F238E27FC236}">
                      <a16:creationId xmlns:a16="http://schemas.microsoft.com/office/drawing/2014/main" id="{1A88CB65-8D83-CA5E-3758-D9040FBBF7DB}"/>
                    </a:ext>
                  </a:extLst>
                </p:cNvPr>
                <p:cNvSpPr txBox="1"/>
                <p:nvPr/>
              </p:nvSpPr>
              <p:spPr>
                <a:xfrm>
                  <a:off x="543581" y="1853959"/>
                  <a:ext cx="4070566" cy="368193"/>
                </a:xfrm>
                <a:prstGeom prst="rect">
                  <a:avLst/>
                </a:prstGeom>
                <a:noFill/>
              </p:spPr>
              <p:txBody>
                <a:bodyPr wrap="square">
                  <a:spAutoFit/>
                </a:bodyPr>
                <a:lstStyle/>
                <a:p>
                  <a:pPr algn="just">
                    <a:lnSpc>
                      <a:spcPct val="150000"/>
                    </a:lnSpc>
                  </a:pPr>
                  <a:endParaRPr lang="en-IN" dirty="0"/>
                </a:p>
              </p:txBody>
            </p:sp>
            <p:sp>
              <p:nvSpPr>
                <p:cNvPr id="13" name="Oval 12">
                  <a:extLst>
                    <a:ext uri="{FF2B5EF4-FFF2-40B4-BE49-F238E27FC236}">
                      <a16:creationId xmlns:a16="http://schemas.microsoft.com/office/drawing/2014/main" id="{92A973DA-5D64-66F1-30FB-40D1EF3BA841}"/>
                    </a:ext>
                  </a:extLst>
                </p:cNvPr>
                <p:cNvSpPr/>
                <p:nvPr/>
              </p:nvSpPr>
              <p:spPr>
                <a:xfrm>
                  <a:off x="1798320" y="4675489"/>
                  <a:ext cx="1595120" cy="1030838"/>
                </a:xfrm>
                <a:prstGeom prst="ellipse">
                  <a:avLst/>
                </a:prstGeom>
                <a:gradFill>
                  <a:gsLst>
                    <a:gs pos="0">
                      <a:schemeClr val="accent3">
                        <a:lumMod val="67000"/>
                      </a:schemeClr>
                    </a:gs>
                    <a:gs pos="48000">
                      <a:schemeClr val="accent3">
                        <a:lumMod val="97000"/>
                        <a:lumOff val="3000"/>
                      </a:schemeClr>
                    </a:gs>
                    <a:gs pos="100000">
                      <a:schemeClr val="accent3">
                        <a:lumMod val="60000"/>
                        <a:lumOff val="40000"/>
                      </a:schemeClr>
                    </a:gs>
                  </a:gsLst>
                  <a:lin ang="16200000" scaled="1"/>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TextBox 8">
                <a:extLst>
                  <a:ext uri="{FF2B5EF4-FFF2-40B4-BE49-F238E27FC236}">
                    <a16:creationId xmlns:a16="http://schemas.microsoft.com/office/drawing/2014/main" id="{644BCA70-9EF3-EE2D-DED1-AA32F777C9ED}"/>
                  </a:ext>
                </a:extLst>
              </p:cNvPr>
              <p:cNvSpPr txBox="1"/>
              <p:nvPr/>
            </p:nvSpPr>
            <p:spPr>
              <a:xfrm>
                <a:off x="3023374" y="1873923"/>
                <a:ext cx="4316402" cy="412141"/>
              </a:xfrm>
              <a:prstGeom prst="rect">
                <a:avLst/>
              </a:prstGeom>
              <a:noFill/>
            </p:spPr>
            <p:txBody>
              <a:bodyPr wrap="square">
                <a:spAutoFit/>
              </a:bodyPr>
              <a:lstStyle/>
              <a:p>
                <a:pPr algn="ctr"/>
                <a:endParaRPr lang="en-IN" dirty="0"/>
              </a:p>
            </p:txBody>
          </p:sp>
        </p:grpSp>
        <p:sp>
          <p:nvSpPr>
            <p:cNvPr id="17" name="TextBox 16">
              <a:extLst>
                <a:ext uri="{FF2B5EF4-FFF2-40B4-BE49-F238E27FC236}">
                  <a16:creationId xmlns:a16="http://schemas.microsoft.com/office/drawing/2014/main" id="{DF3345CC-18D5-9913-07F2-CC65F601F46A}"/>
                </a:ext>
              </a:extLst>
            </p:cNvPr>
            <p:cNvSpPr txBox="1"/>
            <p:nvPr/>
          </p:nvSpPr>
          <p:spPr>
            <a:xfrm>
              <a:off x="6808505" y="2572077"/>
              <a:ext cx="4032315" cy="2031325"/>
            </a:xfrm>
            <a:prstGeom prst="rect">
              <a:avLst/>
            </a:prstGeom>
            <a:noFill/>
          </p:spPr>
          <p:txBody>
            <a:bodyPr wrap="square">
              <a:spAutoFit/>
            </a:bodyPr>
            <a:lstStyle/>
            <a:p>
              <a:pPr algn="just"/>
              <a:r>
                <a:rPr lang="en-US" b="0" i="0" dirty="0">
                  <a:effectLst/>
                  <a:latin typeface="Google Sans"/>
                </a:rPr>
                <a:t>Telangana </a:t>
              </a:r>
              <a:r>
                <a:rPr lang="en-US" b="0" i="0" dirty="0" err="1">
                  <a:effectLst/>
                  <a:latin typeface="Google Sans"/>
                </a:rPr>
                <a:t>Palle</a:t>
              </a:r>
              <a:r>
                <a:rPr lang="en-US" b="0" i="0" dirty="0">
                  <a:effectLst/>
                  <a:latin typeface="Google Sans"/>
                </a:rPr>
                <a:t> </a:t>
              </a:r>
              <a:r>
                <a:rPr lang="en-US" b="0" i="0" dirty="0" err="1">
                  <a:effectLst/>
                  <a:latin typeface="Google Sans"/>
                </a:rPr>
                <a:t>Pragathi</a:t>
              </a:r>
              <a:r>
                <a:rPr lang="en-US" b="0" i="0" dirty="0">
                  <a:effectLst/>
                  <a:latin typeface="Google Sans"/>
                </a:rPr>
                <a:t> is a state-sponsored scheme that aims to transform rural Telangana into a prosperous and vibrant region. The scheme focuses on improving infrastructure, providing basic amenities, and developing the rural economy.</a:t>
              </a:r>
              <a:endParaRPr lang="en-IN" dirty="0"/>
            </a:p>
          </p:txBody>
        </p:sp>
      </p:grpSp>
      <p:grpSp>
        <p:nvGrpSpPr>
          <p:cNvPr id="19" name="Group 18">
            <a:extLst>
              <a:ext uri="{FF2B5EF4-FFF2-40B4-BE49-F238E27FC236}">
                <a16:creationId xmlns:a16="http://schemas.microsoft.com/office/drawing/2014/main" id="{02A18290-2112-ACD2-CF98-F157AAC8FF2B}"/>
              </a:ext>
            </a:extLst>
          </p:cNvPr>
          <p:cNvGrpSpPr/>
          <p:nvPr/>
        </p:nvGrpSpPr>
        <p:grpSpPr>
          <a:xfrm>
            <a:off x="6187736" y="1916614"/>
            <a:ext cx="4503486" cy="4107224"/>
            <a:chOff x="6556994" y="1650448"/>
            <a:chExt cx="4503486" cy="4107224"/>
          </a:xfrm>
        </p:grpSpPr>
        <p:grpSp>
          <p:nvGrpSpPr>
            <p:cNvPr id="20" name="Group 19">
              <a:extLst>
                <a:ext uri="{FF2B5EF4-FFF2-40B4-BE49-F238E27FC236}">
                  <a16:creationId xmlns:a16="http://schemas.microsoft.com/office/drawing/2014/main" id="{19D2C6F1-1B4C-3AB5-1CF0-49B664E1A3D7}"/>
                </a:ext>
              </a:extLst>
            </p:cNvPr>
            <p:cNvGrpSpPr/>
            <p:nvPr/>
          </p:nvGrpSpPr>
          <p:grpSpPr>
            <a:xfrm>
              <a:off x="6556994" y="1650448"/>
              <a:ext cx="4503486" cy="4107224"/>
              <a:chOff x="2817633" y="788981"/>
              <a:chExt cx="4852674" cy="4583289"/>
            </a:xfrm>
          </p:grpSpPr>
          <p:grpSp>
            <p:nvGrpSpPr>
              <p:cNvPr id="22" name="Group 21">
                <a:extLst>
                  <a:ext uri="{FF2B5EF4-FFF2-40B4-BE49-F238E27FC236}">
                    <a16:creationId xmlns:a16="http://schemas.microsoft.com/office/drawing/2014/main" id="{24C8272E-B5DF-A852-60F2-B875F19E296C}"/>
                  </a:ext>
                </a:extLst>
              </p:cNvPr>
              <p:cNvGrpSpPr/>
              <p:nvPr/>
            </p:nvGrpSpPr>
            <p:grpSpPr>
              <a:xfrm>
                <a:off x="2817633" y="788981"/>
                <a:ext cx="4852674" cy="4583289"/>
                <a:chOff x="438656" y="1359170"/>
                <a:chExt cx="4352029" cy="4347157"/>
              </a:xfrm>
            </p:grpSpPr>
            <p:grpSp>
              <p:nvGrpSpPr>
                <p:cNvPr id="25" name="Group 24">
                  <a:extLst>
                    <a:ext uri="{FF2B5EF4-FFF2-40B4-BE49-F238E27FC236}">
                      <a16:creationId xmlns:a16="http://schemas.microsoft.com/office/drawing/2014/main" id="{9A2D89A8-F1B2-8A7D-AA55-DF34BC838E95}"/>
                    </a:ext>
                  </a:extLst>
                </p:cNvPr>
                <p:cNvGrpSpPr/>
                <p:nvPr/>
              </p:nvGrpSpPr>
              <p:grpSpPr>
                <a:xfrm>
                  <a:off x="438656" y="1359170"/>
                  <a:ext cx="4352029" cy="3860488"/>
                  <a:chOff x="339749" y="1794664"/>
                  <a:chExt cx="4607510" cy="4055566"/>
                </a:xfrm>
                <a:effectLst>
                  <a:glow rad="228600">
                    <a:schemeClr val="accent3">
                      <a:satMod val="175000"/>
                      <a:alpha val="40000"/>
                    </a:schemeClr>
                  </a:glow>
                  <a:outerShdw blurRad="50800" dist="50800" dir="5400000" algn="ctr" rotWithShape="0">
                    <a:srgbClr val="000000">
                      <a:alpha val="0"/>
                    </a:srgbClr>
                  </a:outerShdw>
                </a:effectLst>
              </p:grpSpPr>
              <p:sp>
                <p:nvSpPr>
                  <p:cNvPr id="28" name="Rectangle 27">
                    <a:extLst>
                      <a:ext uri="{FF2B5EF4-FFF2-40B4-BE49-F238E27FC236}">
                        <a16:creationId xmlns:a16="http://schemas.microsoft.com/office/drawing/2014/main" id="{97E13597-1797-AE10-E8D1-08D58AB9A224}"/>
                      </a:ext>
                    </a:extLst>
                  </p:cNvPr>
                  <p:cNvSpPr/>
                  <p:nvPr/>
                </p:nvSpPr>
                <p:spPr>
                  <a:xfrm>
                    <a:off x="339749" y="1837524"/>
                    <a:ext cx="4607508" cy="4012706"/>
                  </a:xfrm>
                  <a:prstGeom prst="rect">
                    <a:avLst/>
                  </a:prstGeom>
                  <a:ln w="3175">
                    <a:solidFill>
                      <a:schemeClr val="tx2">
                        <a:lumMod val="90000"/>
                        <a:lumOff val="10000"/>
                      </a:schemeClr>
                    </a:solidFill>
                  </a:ln>
                  <a:effectLst>
                    <a:outerShdw blurRad="127000" dist="76200" dir="5400000" algn="ctr" rotWithShape="0">
                      <a:srgbClr val="000000"/>
                    </a:outerShdw>
                    <a:reflection blurRad="762000" stA="99000" endPos="0" dist="50800" dir="5400000" sy="-100000" algn="bl" rotWithShape="0"/>
                  </a:effectLst>
                </p:spPr>
                <p:style>
                  <a:lnRef idx="2">
                    <a:schemeClr val="dk1"/>
                  </a:lnRef>
                  <a:fillRef idx="1">
                    <a:schemeClr val="lt1"/>
                  </a:fillRef>
                  <a:effectRef idx="0">
                    <a:schemeClr val="dk1"/>
                  </a:effectRef>
                  <a:fontRef idx="minor">
                    <a:schemeClr val="dk1"/>
                  </a:fontRef>
                </p:style>
                <p:txBody>
                  <a:bodyPr rtlCol="0" anchor="ctr"/>
                  <a:lstStyle/>
                  <a:p>
                    <a:endParaRPr lang="en-IN" dirty="0"/>
                  </a:p>
                </p:txBody>
              </p:sp>
              <p:sp>
                <p:nvSpPr>
                  <p:cNvPr id="29" name="Rectangle 28">
                    <a:extLst>
                      <a:ext uri="{FF2B5EF4-FFF2-40B4-BE49-F238E27FC236}">
                        <a16:creationId xmlns:a16="http://schemas.microsoft.com/office/drawing/2014/main" id="{FB65DA3F-3D74-18BC-BCEB-5059FAAC3210}"/>
                      </a:ext>
                    </a:extLst>
                  </p:cNvPr>
                  <p:cNvSpPr/>
                  <p:nvPr/>
                </p:nvSpPr>
                <p:spPr>
                  <a:xfrm>
                    <a:off x="339749" y="1839662"/>
                    <a:ext cx="4607510" cy="442239"/>
                  </a:xfrm>
                  <a:prstGeom prst="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solidFill>
                      <a:schemeClr val="tx2">
                        <a:lumMod val="90000"/>
                        <a:lumOff val="10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dirty="0"/>
                  </a:p>
                </p:txBody>
              </p:sp>
              <p:sp>
                <p:nvSpPr>
                  <p:cNvPr id="30" name="TextBox 29">
                    <a:extLst>
                      <a:ext uri="{FF2B5EF4-FFF2-40B4-BE49-F238E27FC236}">
                        <a16:creationId xmlns:a16="http://schemas.microsoft.com/office/drawing/2014/main" id="{7F53662E-BF7D-C0C9-DDB5-FEC8D88166FA}"/>
                      </a:ext>
                    </a:extLst>
                  </p:cNvPr>
                  <p:cNvSpPr txBox="1"/>
                  <p:nvPr/>
                </p:nvSpPr>
                <p:spPr>
                  <a:xfrm>
                    <a:off x="398779" y="1794664"/>
                    <a:ext cx="4234648" cy="513326"/>
                  </a:xfrm>
                  <a:prstGeom prst="rect">
                    <a:avLst/>
                  </a:prstGeom>
                  <a:noFill/>
                  <a:ln>
                    <a:noFill/>
                  </a:ln>
                </p:spPr>
                <p:txBody>
                  <a:bodyPr wrap="square" rtlCol="0">
                    <a:spAutoFit/>
                  </a:bodyPr>
                  <a:lstStyle/>
                  <a:p>
                    <a:pPr algn="ctr"/>
                    <a:r>
                      <a:rPr lang="en-US" sz="2400" b="1" dirty="0">
                        <a:solidFill>
                          <a:schemeClr val="bg1"/>
                        </a:solidFill>
                      </a:rPr>
                      <a:t>Impact</a:t>
                    </a:r>
                    <a:endParaRPr lang="en-IN" sz="2400" b="1" dirty="0">
                      <a:solidFill>
                        <a:schemeClr val="bg1"/>
                      </a:solidFill>
                      <a:latin typeface="Adobe Gothic Std B" panose="020B0800000000000000" pitchFamily="34" charset="-128"/>
                      <a:ea typeface="Adobe Gothic Std B" panose="020B0800000000000000" pitchFamily="34" charset="-128"/>
                    </a:endParaRPr>
                  </a:p>
                </p:txBody>
              </p:sp>
            </p:grpSp>
            <p:sp>
              <p:nvSpPr>
                <p:cNvPr id="26" name="TextBox 25">
                  <a:extLst>
                    <a:ext uri="{FF2B5EF4-FFF2-40B4-BE49-F238E27FC236}">
                      <a16:creationId xmlns:a16="http://schemas.microsoft.com/office/drawing/2014/main" id="{EEF356AF-D88A-2FCB-0D56-72BB886BFD48}"/>
                    </a:ext>
                  </a:extLst>
                </p:cNvPr>
                <p:cNvSpPr txBox="1"/>
                <p:nvPr/>
              </p:nvSpPr>
              <p:spPr>
                <a:xfrm>
                  <a:off x="543581" y="1853959"/>
                  <a:ext cx="4070566" cy="368193"/>
                </a:xfrm>
                <a:prstGeom prst="rect">
                  <a:avLst/>
                </a:prstGeom>
                <a:noFill/>
              </p:spPr>
              <p:txBody>
                <a:bodyPr wrap="square">
                  <a:spAutoFit/>
                </a:bodyPr>
                <a:lstStyle/>
                <a:p>
                  <a:pPr algn="just">
                    <a:lnSpc>
                      <a:spcPct val="150000"/>
                    </a:lnSpc>
                  </a:pPr>
                  <a:endParaRPr lang="en-IN" dirty="0"/>
                </a:p>
              </p:txBody>
            </p:sp>
            <p:sp>
              <p:nvSpPr>
                <p:cNvPr id="27" name="Oval 26">
                  <a:extLst>
                    <a:ext uri="{FF2B5EF4-FFF2-40B4-BE49-F238E27FC236}">
                      <a16:creationId xmlns:a16="http://schemas.microsoft.com/office/drawing/2014/main" id="{D1897620-CB2D-3BB3-D631-50F8891FB4C1}"/>
                    </a:ext>
                  </a:extLst>
                </p:cNvPr>
                <p:cNvSpPr/>
                <p:nvPr/>
              </p:nvSpPr>
              <p:spPr>
                <a:xfrm>
                  <a:off x="1798320" y="4675489"/>
                  <a:ext cx="1595120" cy="1030838"/>
                </a:xfrm>
                <a:prstGeom prst="ellipse">
                  <a:avLst/>
                </a:prstGeom>
                <a:gradFill>
                  <a:gsLst>
                    <a:gs pos="0">
                      <a:schemeClr val="accent3">
                        <a:lumMod val="67000"/>
                      </a:schemeClr>
                    </a:gs>
                    <a:gs pos="48000">
                      <a:schemeClr val="accent3">
                        <a:lumMod val="97000"/>
                        <a:lumOff val="3000"/>
                      </a:schemeClr>
                    </a:gs>
                    <a:gs pos="100000">
                      <a:schemeClr val="accent3">
                        <a:lumMod val="60000"/>
                        <a:lumOff val="40000"/>
                      </a:schemeClr>
                    </a:gs>
                  </a:gsLst>
                  <a:lin ang="16200000" scaled="1"/>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3" name="TextBox 22">
                <a:extLst>
                  <a:ext uri="{FF2B5EF4-FFF2-40B4-BE49-F238E27FC236}">
                    <a16:creationId xmlns:a16="http://schemas.microsoft.com/office/drawing/2014/main" id="{2380BC19-1A04-7316-464F-0E05A63736F4}"/>
                  </a:ext>
                </a:extLst>
              </p:cNvPr>
              <p:cNvSpPr txBox="1"/>
              <p:nvPr/>
            </p:nvSpPr>
            <p:spPr>
              <a:xfrm>
                <a:off x="3023374" y="1873923"/>
                <a:ext cx="4316402" cy="412141"/>
              </a:xfrm>
              <a:prstGeom prst="rect">
                <a:avLst/>
              </a:prstGeom>
              <a:noFill/>
            </p:spPr>
            <p:txBody>
              <a:bodyPr wrap="square">
                <a:spAutoFit/>
              </a:bodyPr>
              <a:lstStyle/>
              <a:p>
                <a:pPr algn="ctr"/>
                <a:endParaRPr lang="en-IN" dirty="0"/>
              </a:p>
            </p:txBody>
          </p:sp>
        </p:grpSp>
        <p:sp>
          <p:nvSpPr>
            <p:cNvPr id="21" name="TextBox 20">
              <a:extLst>
                <a:ext uri="{FF2B5EF4-FFF2-40B4-BE49-F238E27FC236}">
                  <a16:creationId xmlns:a16="http://schemas.microsoft.com/office/drawing/2014/main" id="{FB62859B-CFD7-E9BC-22E0-5C2E27C2E7DD}"/>
                </a:ext>
              </a:extLst>
            </p:cNvPr>
            <p:cNvSpPr txBox="1"/>
            <p:nvPr/>
          </p:nvSpPr>
          <p:spPr>
            <a:xfrm>
              <a:off x="6773134" y="2202745"/>
              <a:ext cx="4032315" cy="369332"/>
            </a:xfrm>
            <a:prstGeom prst="rect">
              <a:avLst/>
            </a:prstGeom>
            <a:noFill/>
          </p:spPr>
          <p:txBody>
            <a:bodyPr wrap="square">
              <a:spAutoFit/>
            </a:bodyPr>
            <a:lstStyle/>
            <a:p>
              <a:pPr algn="just"/>
              <a:endParaRPr lang="en-IN" dirty="0"/>
            </a:p>
          </p:txBody>
        </p:sp>
      </p:grpSp>
      <p:sp>
        <p:nvSpPr>
          <p:cNvPr id="34" name="TextBox 33">
            <a:extLst>
              <a:ext uri="{FF2B5EF4-FFF2-40B4-BE49-F238E27FC236}">
                <a16:creationId xmlns:a16="http://schemas.microsoft.com/office/drawing/2014/main" id="{2328B94D-6BC4-8C62-D491-CF6D6EFF188E}"/>
              </a:ext>
            </a:extLst>
          </p:cNvPr>
          <p:cNvSpPr txBox="1"/>
          <p:nvPr/>
        </p:nvSpPr>
        <p:spPr>
          <a:xfrm>
            <a:off x="6324654" y="2478138"/>
            <a:ext cx="4190758" cy="2585323"/>
          </a:xfrm>
          <a:prstGeom prst="rect">
            <a:avLst/>
          </a:prstGeom>
          <a:noFill/>
        </p:spPr>
        <p:txBody>
          <a:bodyPr wrap="square">
            <a:spAutoFit/>
          </a:bodyPr>
          <a:lstStyle/>
          <a:p>
            <a:pPr algn="just"/>
            <a:r>
              <a:rPr lang="en-US" dirty="0"/>
              <a:t>Telangana </a:t>
            </a:r>
            <a:r>
              <a:rPr lang="en-US" dirty="0" err="1"/>
              <a:t>Palle</a:t>
            </a:r>
            <a:r>
              <a:rPr lang="en-US" dirty="0"/>
              <a:t> </a:t>
            </a:r>
            <a:r>
              <a:rPr lang="en-US" dirty="0" err="1"/>
              <a:t>Pragathi</a:t>
            </a:r>
            <a:r>
              <a:rPr lang="en-US" dirty="0"/>
              <a:t> has been successful in achieving its objectives. Under the scheme, over 26 lakh houses have been constructed, over 1 lakh toilets have been built, and over 10 lakh kilometers of rural roads have been laid. The scheme has also helped to increase agricultural productivity and to create new jobs in rural areas.</a:t>
            </a:r>
            <a:endParaRPr lang="en-IN" dirty="0"/>
          </a:p>
        </p:txBody>
      </p:sp>
      <p:pic>
        <p:nvPicPr>
          <p:cNvPr id="4" name="Graphic 3" descr="Group brainstorm">
            <a:extLst>
              <a:ext uri="{FF2B5EF4-FFF2-40B4-BE49-F238E27FC236}">
                <a16:creationId xmlns:a16="http://schemas.microsoft.com/office/drawing/2014/main" id="{38F6B81C-DC27-6351-BEAC-97276A7C894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543733" y="5079666"/>
            <a:ext cx="914400" cy="914400"/>
          </a:xfrm>
          <a:prstGeom prst="rect">
            <a:avLst/>
          </a:prstGeom>
        </p:spPr>
      </p:pic>
      <p:pic>
        <p:nvPicPr>
          <p:cNvPr id="6" name="Graphic 5" descr="Presentation with bar chart">
            <a:extLst>
              <a:ext uri="{FF2B5EF4-FFF2-40B4-BE49-F238E27FC236}">
                <a16:creationId xmlns:a16="http://schemas.microsoft.com/office/drawing/2014/main" id="{C90320CA-C815-53F5-8EF1-EE733372F24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962833" y="5149754"/>
            <a:ext cx="914400" cy="914400"/>
          </a:xfrm>
          <a:prstGeom prst="rect">
            <a:avLst/>
          </a:prstGeom>
        </p:spPr>
      </p:pic>
    </p:spTree>
    <p:extLst>
      <p:ext uri="{BB962C8B-B14F-4D97-AF65-F5344CB8AC3E}">
        <p14:creationId xmlns:p14="http://schemas.microsoft.com/office/powerpoint/2010/main" val="267034887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328D2C0-1FCC-591F-198A-682B93190CBF}"/>
              </a:ext>
            </a:extLst>
          </p:cNvPr>
          <p:cNvSpPr txBox="1"/>
          <p:nvPr/>
        </p:nvSpPr>
        <p:spPr>
          <a:xfrm>
            <a:off x="463118" y="1811044"/>
            <a:ext cx="11265763" cy="1754326"/>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effectLst>
            <a:glow rad="139700">
              <a:schemeClr val="accent4">
                <a:satMod val="175000"/>
                <a:alpha val="40000"/>
              </a:schemeClr>
            </a:glow>
          </a:effectLst>
        </p:spPr>
        <p:txBody>
          <a:bodyPr wrap="square" rtlCol="0">
            <a:spAutoFit/>
          </a:bodyPr>
          <a:lstStyle/>
          <a:p>
            <a:pPr algn="just"/>
            <a:r>
              <a:rPr lang="en-US" sz="36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The top 5 Insights &amp; 5 recommendations to Telangana government for sustained growth in the next 5 years based on analysis</a:t>
            </a:r>
            <a:endParaRPr lang="en-IN" sz="36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Tree>
    <p:extLst>
      <p:ext uri="{BB962C8B-B14F-4D97-AF65-F5344CB8AC3E}">
        <p14:creationId xmlns:p14="http://schemas.microsoft.com/office/powerpoint/2010/main" val="5148168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BB4B2BC-AE7D-CBA6-15F2-27ED09ECC21A}"/>
              </a:ext>
            </a:extLst>
          </p:cNvPr>
          <p:cNvSpPr txBox="1"/>
          <p:nvPr/>
        </p:nvSpPr>
        <p:spPr>
          <a:xfrm>
            <a:off x="718401" y="422984"/>
            <a:ext cx="3637175" cy="584775"/>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p:spPr>
        <p:txBody>
          <a:bodyPr wrap="square" rtlCol="0">
            <a:spAutoFit/>
          </a:bodyPr>
          <a:lstStyle/>
          <a:p>
            <a:r>
              <a:rPr lang="en-US" sz="32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Top 5 Insights</a:t>
            </a:r>
            <a:endParaRPr lang="en-IN" sz="3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grpSp>
        <p:nvGrpSpPr>
          <p:cNvPr id="24" name="Group 23">
            <a:extLst>
              <a:ext uri="{FF2B5EF4-FFF2-40B4-BE49-F238E27FC236}">
                <a16:creationId xmlns:a16="http://schemas.microsoft.com/office/drawing/2014/main" id="{E4B8A244-ACA8-5EFF-DC43-D60ACFCD3423}"/>
              </a:ext>
            </a:extLst>
          </p:cNvPr>
          <p:cNvGrpSpPr/>
          <p:nvPr/>
        </p:nvGrpSpPr>
        <p:grpSpPr>
          <a:xfrm>
            <a:off x="1387312" y="1534575"/>
            <a:ext cx="4562572" cy="4308491"/>
            <a:chOff x="1387312" y="1534575"/>
            <a:chExt cx="4562572" cy="4308491"/>
          </a:xfrm>
        </p:grpSpPr>
        <p:pic>
          <p:nvPicPr>
            <p:cNvPr id="4" name="Graphic 3" descr="Head with gears">
              <a:extLst>
                <a:ext uri="{FF2B5EF4-FFF2-40B4-BE49-F238E27FC236}">
                  <a16:creationId xmlns:a16="http://schemas.microsoft.com/office/drawing/2014/main" id="{DD673304-29DE-6B18-A6CC-03ECD87B069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033934" y="1534575"/>
              <a:ext cx="1152000" cy="1152000"/>
            </a:xfrm>
            <a:prstGeom prst="rect">
              <a:avLst/>
            </a:prstGeom>
          </p:spPr>
        </p:pic>
        <p:grpSp>
          <p:nvGrpSpPr>
            <p:cNvPr id="21" name="Group 20">
              <a:extLst>
                <a:ext uri="{FF2B5EF4-FFF2-40B4-BE49-F238E27FC236}">
                  <a16:creationId xmlns:a16="http://schemas.microsoft.com/office/drawing/2014/main" id="{ED192E29-9C39-B048-F544-B3B5C46039A8}"/>
                </a:ext>
              </a:extLst>
            </p:cNvPr>
            <p:cNvGrpSpPr/>
            <p:nvPr/>
          </p:nvGrpSpPr>
          <p:grpSpPr>
            <a:xfrm>
              <a:off x="1387312" y="3009116"/>
              <a:ext cx="4562572" cy="2833950"/>
              <a:chOff x="5923175" y="2622616"/>
              <a:chExt cx="4562572" cy="2833950"/>
            </a:xfrm>
          </p:grpSpPr>
          <p:grpSp>
            <p:nvGrpSpPr>
              <p:cNvPr id="9" name="Group 8">
                <a:extLst>
                  <a:ext uri="{FF2B5EF4-FFF2-40B4-BE49-F238E27FC236}">
                    <a16:creationId xmlns:a16="http://schemas.microsoft.com/office/drawing/2014/main" id="{3669AFF7-0044-88D9-9978-F8B42BA1BD95}"/>
                  </a:ext>
                </a:extLst>
              </p:cNvPr>
              <p:cNvGrpSpPr/>
              <p:nvPr/>
            </p:nvGrpSpPr>
            <p:grpSpPr>
              <a:xfrm>
                <a:off x="5923175" y="2622616"/>
                <a:ext cx="4562572" cy="2833950"/>
                <a:chOff x="791851" y="1519731"/>
                <a:chExt cx="4503485" cy="3608870"/>
              </a:xfrm>
            </p:grpSpPr>
            <p:grpSp>
              <p:nvGrpSpPr>
                <p:cNvPr id="10" name="Group 9">
                  <a:extLst>
                    <a:ext uri="{FF2B5EF4-FFF2-40B4-BE49-F238E27FC236}">
                      <a16:creationId xmlns:a16="http://schemas.microsoft.com/office/drawing/2014/main" id="{45F2A7AF-B989-0F0D-B0D1-C5A6DF34D33A}"/>
                    </a:ext>
                  </a:extLst>
                </p:cNvPr>
                <p:cNvGrpSpPr/>
                <p:nvPr/>
              </p:nvGrpSpPr>
              <p:grpSpPr>
                <a:xfrm>
                  <a:off x="791851" y="1519731"/>
                  <a:ext cx="4503485" cy="3608870"/>
                  <a:chOff x="2817632" y="832465"/>
                  <a:chExt cx="4852673" cy="4027171"/>
                </a:xfrm>
              </p:grpSpPr>
              <p:grpSp>
                <p:nvGrpSpPr>
                  <p:cNvPr id="12" name="Group 11">
                    <a:extLst>
                      <a:ext uri="{FF2B5EF4-FFF2-40B4-BE49-F238E27FC236}">
                        <a16:creationId xmlns:a16="http://schemas.microsoft.com/office/drawing/2014/main" id="{D9E244A1-6C8F-87B8-DD04-BF49A673D2E2}"/>
                      </a:ext>
                    </a:extLst>
                  </p:cNvPr>
                  <p:cNvGrpSpPr/>
                  <p:nvPr/>
                </p:nvGrpSpPr>
                <p:grpSpPr>
                  <a:xfrm>
                    <a:off x="2817632" y="832465"/>
                    <a:ext cx="4852673" cy="4027171"/>
                    <a:chOff x="438655" y="1400413"/>
                    <a:chExt cx="4352028" cy="3819690"/>
                  </a:xfrm>
                </p:grpSpPr>
                <p:grpSp>
                  <p:nvGrpSpPr>
                    <p:cNvPr id="14" name="Group 13">
                      <a:extLst>
                        <a:ext uri="{FF2B5EF4-FFF2-40B4-BE49-F238E27FC236}">
                          <a16:creationId xmlns:a16="http://schemas.microsoft.com/office/drawing/2014/main" id="{C3AC40EA-B8AE-B958-E5D4-157953766A83}"/>
                        </a:ext>
                      </a:extLst>
                    </p:cNvPr>
                    <p:cNvGrpSpPr/>
                    <p:nvPr/>
                  </p:nvGrpSpPr>
                  <p:grpSpPr>
                    <a:xfrm>
                      <a:off x="438655" y="1400413"/>
                      <a:ext cx="4352028" cy="3819690"/>
                      <a:chOff x="339748" y="1837991"/>
                      <a:chExt cx="4607509" cy="4012706"/>
                    </a:xfrm>
                    <a:effectLst>
                      <a:glow rad="228600">
                        <a:schemeClr val="accent3">
                          <a:satMod val="175000"/>
                          <a:alpha val="40000"/>
                        </a:schemeClr>
                      </a:glow>
                      <a:outerShdw blurRad="50800" dist="50800" dir="5400000" algn="ctr" rotWithShape="0">
                        <a:srgbClr val="000000">
                          <a:alpha val="0"/>
                        </a:srgbClr>
                      </a:outerShdw>
                    </a:effectLst>
                  </p:grpSpPr>
                  <p:sp>
                    <p:nvSpPr>
                      <p:cNvPr id="16" name="Rectangle 15">
                        <a:extLst>
                          <a:ext uri="{FF2B5EF4-FFF2-40B4-BE49-F238E27FC236}">
                            <a16:creationId xmlns:a16="http://schemas.microsoft.com/office/drawing/2014/main" id="{346366F6-49AC-C8CB-1286-8FFC46FCB30C}"/>
                          </a:ext>
                        </a:extLst>
                      </p:cNvPr>
                      <p:cNvSpPr/>
                      <p:nvPr/>
                    </p:nvSpPr>
                    <p:spPr>
                      <a:xfrm>
                        <a:off x="339748" y="1837991"/>
                        <a:ext cx="4607508" cy="4012706"/>
                      </a:xfrm>
                      <a:prstGeom prst="rect">
                        <a:avLst/>
                      </a:prstGeom>
                      <a:ln w="3175">
                        <a:solidFill>
                          <a:schemeClr val="tx2">
                            <a:lumMod val="90000"/>
                            <a:lumOff val="10000"/>
                          </a:schemeClr>
                        </a:solidFill>
                      </a:ln>
                      <a:effectLst>
                        <a:outerShdw blurRad="127000" dist="76200" dir="5400000" algn="ctr" rotWithShape="0">
                          <a:srgbClr val="000000"/>
                        </a:outerShdw>
                        <a:reflection blurRad="762000" stA="99000" endPos="0" dist="50800" dir="5400000" sy="-100000" algn="bl" rotWithShape="0"/>
                      </a:effectLst>
                    </p:spPr>
                    <p:style>
                      <a:lnRef idx="2">
                        <a:schemeClr val="dk1"/>
                      </a:lnRef>
                      <a:fillRef idx="1">
                        <a:schemeClr val="lt1"/>
                      </a:fillRef>
                      <a:effectRef idx="0">
                        <a:schemeClr val="dk1"/>
                      </a:effectRef>
                      <a:fontRef idx="minor">
                        <a:schemeClr val="dk1"/>
                      </a:fontRef>
                    </p:style>
                    <p:txBody>
                      <a:bodyPr rtlCol="0" anchor="ctr"/>
                      <a:lstStyle/>
                      <a:p>
                        <a:endParaRPr lang="en-IN" dirty="0"/>
                      </a:p>
                    </p:txBody>
                  </p:sp>
                  <p:sp>
                    <p:nvSpPr>
                      <p:cNvPr id="17" name="Rectangle 16">
                        <a:extLst>
                          <a:ext uri="{FF2B5EF4-FFF2-40B4-BE49-F238E27FC236}">
                            <a16:creationId xmlns:a16="http://schemas.microsoft.com/office/drawing/2014/main" id="{E9F04526-3794-FB16-93F4-B67CD25806F2}"/>
                          </a:ext>
                        </a:extLst>
                      </p:cNvPr>
                      <p:cNvSpPr/>
                      <p:nvPr/>
                    </p:nvSpPr>
                    <p:spPr>
                      <a:xfrm>
                        <a:off x="339749" y="1839662"/>
                        <a:ext cx="4607508" cy="595669"/>
                      </a:xfrm>
                      <a:prstGeom prst="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solidFill>
                          <a:schemeClr val="tx2">
                            <a:lumMod val="90000"/>
                            <a:lumOff val="10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dirty="0"/>
                      </a:p>
                    </p:txBody>
                  </p:sp>
                  <p:sp>
                    <p:nvSpPr>
                      <p:cNvPr id="18" name="TextBox 17">
                        <a:extLst>
                          <a:ext uri="{FF2B5EF4-FFF2-40B4-BE49-F238E27FC236}">
                            <a16:creationId xmlns:a16="http://schemas.microsoft.com/office/drawing/2014/main" id="{224A87C7-08EB-7DCE-31D6-9003D6C83707}"/>
                          </a:ext>
                        </a:extLst>
                      </p:cNvPr>
                      <p:cNvSpPr txBox="1"/>
                      <p:nvPr/>
                    </p:nvSpPr>
                    <p:spPr>
                      <a:xfrm>
                        <a:off x="398779" y="1904499"/>
                        <a:ext cx="4234648" cy="522952"/>
                      </a:xfrm>
                      <a:prstGeom prst="rect">
                        <a:avLst/>
                      </a:prstGeom>
                      <a:noFill/>
                      <a:ln>
                        <a:noFill/>
                      </a:ln>
                    </p:spPr>
                    <p:txBody>
                      <a:bodyPr wrap="square" rtlCol="0">
                        <a:spAutoFit/>
                      </a:bodyPr>
                      <a:lstStyle/>
                      <a:p>
                        <a:pPr algn="ctr"/>
                        <a:endParaRPr lang="en-IN" b="1" dirty="0">
                          <a:solidFill>
                            <a:schemeClr val="bg1"/>
                          </a:solidFill>
                          <a:latin typeface="Adobe Gothic Std B" panose="020B0800000000000000" pitchFamily="34" charset="-128"/>
                          <a:ea typeface="Adobe Gothic Std B" panose="020B0800000000000000" pitchFamily="34" charset="-128"/>
                        </a:endParaRPr>
                      </a:p>
                    </p:txBody>
                  </p:sp>
                </p:grpSp>
                <p:sp>
                  <p:nvSpPr>
                    <p:cNvPr id="15" name="TextBox 14">
                      <a:extLst>
                        <a:ext uri="{FF2B5EF4-FFF2-40B4-BE49-F238E27FC236}">
                          <a16:creationId xmlns:a16="http://schemas.microsoft.com/office/drawing/2014/main" id="{E4BFA94E-B5B7-3DC8-E0A3-3CBBCC39FE56}"/>
                        </a:ext>
                      </a:extLst>
                    </p:cNvPr>
                    <p:cNvSpPr txBox="1"/>
                    <p:nvPr/>
                  </p:nvSpPr>
                  <p:spPr>
                    <a:xfrm>
                      <a:off x="543581" y="1853959"/>
                      <a:ext cx="4070566" cy="368193"/>
                    </a:xfrm>
                    <a:prstGeom prst="rect">
                      <a:avLst/>
                    </a:prstGeom>
                    <a:noFill/>
                  </p:spPr>
                  <p:txBody>
                    <a:bodyPr wrap="square">
                      <a:spAutoFit/>
                    </a:bodyPr>
                    <a:lstStyle/>
                    <a:p>
                      <a:pPr algn="just">
                        <a:lnSpc>
                          <a:spcPct val="150000"/>
                        </a:lnSpc>
                      </a:pPr>
                      <a:endParaRPr lang="en-IN" dirty="0"/>
                    </a:p>
                  </p:txBody>
                </p:sp>
              </p:grpSp>
              <p:sp>
                <p:nvSpPr>
                  <p:cNvPr id="13" name="TextBox 12">
                    <a:extLst>
                      <a:ext uri="{FF2B5EF4-FFF2-40B4-BE49-F238E27FC236}">
                        <a16:creationId xmlns:a16="http://schemas.microsoft.com/office/drawing/2014/main" id="{66FBEAC6-9288-B42D-B940-4D32F7ADA5FF}"/>
                      </a:ext>
                    </a:extLst>
                  </p:cNvPr>
                  <p:cNvSpPr txBox="1"/>
                  <p:nvPr/>
                </p:nvSpPr>
                <p:spPr>
                  <a:xfrm>
                    <a:off x="3023374" y="1873923"/>
                    <a:ext cx="4316402" cy="412141"/>
                  </a:xfrm>
                  <a:prstGeom prst="rect">
                    <a:avLst/>
                  </a:prstGeom>
                  <a:noFill/>
                </p:spPr>
                <p:txBody>
                  <a:bodyPr wrap="square">
                    <a:spAutoFit/>
                  </a:bodyPr>
                  <a:lstStyle/>
                  <a:p>
                    <a:pPr algn="ctr"/>
                    <a:endParaRPr lang="en-IN" dirty="0"/>
                  </a:p>
                </p:txBody>
              </p:sp>
            </p:grpSp>
            <p:sp>
              <p:nvSpPr>
                <p:cNvPr id="11" name="TextBox 10">
                  <a:extLst>
                    <a:ext uri="{FF2B5EF4-FFF2-40B4-BE49-F238E27FC236}">
                      <a16:creationId xmlns:a16="http://schemas.microsoft.com/office/drawing/2014/main" id="{A419DE98-1FB9-986F-8BC2-8B8B93E17D9C}"/>
                    </a:ext>
                  </a:extLst>
                </p:cNvPr>
                <p:cNvSpPr txBox="1"/>
                <p:nvPr/>
              </p:nvSpPr>
              <p:spPr>
                <a:xfrm>
                  <a:off x="1082675" y="2360255"/>
                  <a:ext cx="4029981" cy="2234032"/>
                </a:xfrm>
                <a:prstGeom prst="rect">
                  <a:avLst/>
                </a:prstGeom>
                <a:noFill/>
              </p:spPr>
              <p:txBody>
                <a:bodyPr wrap="square">
                  <a:spAutoFit/>
                </a:bodyPr>
                <a:lstStyle/>
                <a:p>
                  <a:pPr algn="just"/>
                  <a:r>
                    <a:rPr lang="en-US" dirty="0"/>
                    <a:t>According to the Telangana State Development Planning Society, Telangana recorded a strong economic growth of 16.3% in 2022-23. This is higher than the national average GDP growth rate of 15.4%.</a:t>
                  </a:r>
                  <a:endParaRPr lang="en-IN" dirty="0"/>
                </a:p>
              </p:txBody>
            </p:sp>
          </p:grpSp>
          <p:sp>
            <p:nvSpPr>
              <p:cNvPr id="20" name="TextBox 19">
                <a:extLst>
                  <a:ext uri="{FF2B5EF4-FFF2-40B4-BE49-F238E27FC236}">
                    <a16:creationId xmlns:a16="http://schemas.microsoft.com/office/drawing/2014/main" id="{2591002A-9EC9-DFC1-7EB8-192EA99258B6}"/>
                  </a:ext>
                </a:extLst>
              </p:cNvPr>
              <p:cNvSpPr txBox="1"/>
              <p:nvPr/>
            </p:nvSpPr>
            <p:spPr>
              <a:xfrm>
                <a:off x="6830819" y="2622616"/>
                <a:ext cx="3344158" cy="369332"/>
              </a:xfrm>
              <a:prstGeom prst="rect">
                <a:avLst/>
              </a:prstGeom>
              <a:noFill/>
            </p:spPr>
            <p:txBody>
              <a:bodyPr wrap="square">
                <a:spAutoFit/>
              </a:bodyPr>
              <a:lstStyle/>
              <a:p>
                <a:r>
                  <a:rPr lang="en-IN" dirty="0">
                    <a:solidFill>
                      <a:schemeClr val="bg1"/>
                    </a:solidFill>
                  </a:rPr>
                  <a:t>1.Strong economic growth</a:t>
                </a:r>
              </a:p>
            </p:txBody>
          </p:sp>
        </p:grpSp>
      </p:grpSp>
      <p:grpSp>
        <p:nvGrpSpPr>
          <p:cNvPr id="27" name="Group 26">
            <a:extLst>
              <a:ext uri="{FF2B5EF4-FFF2-40B4-BE49-F238E27FC236}">
                <a16:creationId xmlns:a16="http://schemas.microsoft.com/office/drawing/2014/main" id="{F38DB876-B78C-CA3F-F765-43FE8566F5C1}"/>
              </a:ext>
            </a:extLst>
          </p:cNvPr>
          <p:cNvGrpSpPr/>
          <p:nvPr/>
        </p:nvGrpSpPr>
        <p:grpSpPr>
          <a:xfrm>
            <a:off x="6436756" y="2989452"/>
            <a:ext cx="4562571" cy="2833950"/>
            <a:chOff x="5923175" y="2622616"/>
            <a:chExt cx="4562571" cy="2833950"/>
          </a:xfrm>
        </p:grpSpPr>
        <p:grpSp>
          <p:nvGrpSpPr>
            <p:cNvPr id="28" name="Group 27">
              <a:extLst>
                <a:ext uri="{FF2B5EF4-FFF2-40B4-BE49-F238E27FC236}">
                  <a16:creationId xmlns:a16="http://schemas.microsoft.com/office/drawing/2014/main" id="{C5DE8A40-E70B-E4DF-A33B-0A47FCE33194}"/>
                </a:ext>
              </a:extLst>
            </p:cNvPr>
            <p:cNvGrpSpPr/>
            <p:nvPr/>
          </p:nvGrpSpPr>
          <p:grpSpPr>
            <a:xfrm>
              <a:off x="5923175" y="2622616"/>
              <a:ext cx="4562571" cy="2833950"/>
              <a:chOff x="791851" y="1519731"/>
              <a:chExt cx="4503484" cy="3608870"/>
            </a:xfrm>
          </p:grpSpPr>
          <p:grpSp>
            <p:nvGrpSpPr>
              <p:cNvPr id="30" name="Group 29">
                <a:extLst>
                  <a:ext uri="{FF2B5EF4-FFF2-40B4-BE49-F238E27FC236}">
                    <a16:creationId xmlns:a16="http://schemas.microsoft.com/office/drawing/2014/main" id="{AE624299-E30F-3BA7-1153-0854455DA182}"/>
                  </a:ext>
                </a:extLst>
              </p:cNvPr>
              <p:cNvGrpSpPr/>
              <p:nvPr/>
            </p:nvGrpSpPr>
            <p:grpSpPr>
              <a:xfrm>
                <a:off x="791851" y="1519731"/>
                <a:ext cx="4503484" cy="3608870"/>
                <a:chOff x="2817633" y="832465"/>
                <a:chExt cx="4852672" cy="4027171"/>
              </a:xfrm>
            </p:grpSpPr>
            <p:grpSp>
              <p:nvGrpSpPr>
                <p:cNvPr id="32" name="Group 31">
                  <a:extLst>
                    <a:ext uri="{FF2B5EF4-FFF2-40B4-BE49-F238E27FC236}">
                      <a16:creationId xmlns:a16="http://schemas.microsoft.com/office/drawing/2014/main" id="{1753616F-23D9-2041-DDA4-8BB11D375C5E}"/>
                    </a:ext>
                  </a:extLst>
                </p:cNvPr>
                <p:cNvGrpSpPr/>
                <p:nvPr/>
              </p:nvGrpSpPr>
              <p:grpSpPr>
                <a:xfrm>
                  <a:off x="2817633" y="832465"/>
                  <a:ext cx="4852672" cy="4027171"/>
                  <a:chOff x="438656" y="1400413"/>
                  <a:chExt cx="4352027" cy="3819690"/>
                </a:xfrm>
              </p:grpSpPr>
              <p:grpSp>
                <p:nvGrpSpPr>
                  <p:cNvPr id="34" name="Group 33">
                    <a:extLst>
                      <a:ext uri="{FF2B5EF4-FFF2-40B4-BE49-F238E27FC236}">
                        <a16:creationId xmlns:a16="http://schemas.microsoft.com/office/drawing/2014/main" id="{DBF8BD89-33D8-6CC1-C387-7BACD40F09A9}"/>
                      </a:ext>
                    </a:extLst>
                  </p:cNvPr>
                  <p:cNvGrpSpPr/>
                  <p:nvPr/>
                </p:nvGrpSpPr>
                <p:grpSpPr>
                  <a:xfrm>
                    <a:off x="438656" y="1400413"/>
                    <a:ext cx="4352027" cy="3819690"/>
                    <a:chOff x="339749" y="1837991"/>
                    <a:chExt cx="4607508" cy="4012706"/>
                  </a:xfrm>
                  <a:effectLst>
                    <a:glow rad="228600">
                      <a:schemeClr val="accent3">
                        <a:satMod val="175000"/>
                        <a:alpha val="40000"/>
                      </a:schemeClr>
                    </a:glow>
                    <a:outerShdw blurRad="50800" dist="50800" dir="5400000" algn="ctr" rotWithShape="0">
                      <a:srgbClr val="000000">
                        <a:alpha val="0"/>
                      </a:srgbClr>
                    </a:outerShdw>
                  </a:effectLst>
                </p:grpSpPr>
                <p:sp>
                  <p:nvSpPr>
                    <p:cNvPr id="36" name="Rectangle 35">
                      <a:extLst>
                        <a:ext uri="{FF2B5EF4-FFF2-40B4-BE49-F238E27FC236}">
                          <a16:creationId xmlns:a16="http://schemas.microsoft.com/office/drawing/2014/main" id="{55CF307D-F6D2-7561-CFF7-E2FAAA6CA2BC}"/>
                        </a:ext>
                      </a:extLst>
                    </p:cNvPr>
                    <p:cNvSpPr/>
                    <p:nvPr/>
                  </p:nvSpPr>
                  <p:spPr>
                    <a:xfrm>
                      <a:off x="339749" y="1837991"/>
                      <a:ext cx="4607508" cy="4012706"/>
                    </a:xfrm>
                    <a:prstGeom prst="rect">
                      <a:avLst/>
                    </a:prstGeom>
                    <a:ln w="3175">
                      <a:solidFill>
                        <a:schemeClr val="tx2">
                          <a:lumMod val="90000"/>
                          <a:lumOff val="10000"/>
                        </a:schemeClr>
                      </a:solidFill>
                    </a:ln>
                    <a:effectLst>
                      <a:outerShdw blurRad="127000" dist="76200" dir="5400000" algn="ctr" rotWithShape="0">
                        <a:srgbClr val="000000"/>
                      </a:outerShdw>
                      <a:reflection blurRad="762000" stA="99000" endPos="0" dist="50800" dir="5400000" sy="-100000" algn="bl" rotWithShape="0"/>
                    </a:effectLst>
                  </p:spPr>
                  <p:style>
                    <a:lnRef idx="2">
                      <a:schemeClr val="dk1"/>
                    </a:lnRef>
                    <a:fillRef idx="1">
                      <a:schemeClr val="lt1"/>
                    </a:fillRef>
                    <a:effectRef idx="0">
                      <a:schemeClr val="dk1"/>
                    </a:effectRef>
                    <a:fontRef idx="minor">
                      <a:schemeClr val="dk1"/>
                    </a:fontRef>
                  </p:style>
                  <p:txBody>
                    <a:bodyPr rtlCol="0" anchor="ctr"/>
                    <a:lstStyle/>
                    <a:p>
                      <a:endParaRPr lang="en-IN" dirty="0"/>
                    </a:p>
                  </p:txBody>
                </p:sp>
                <p:sp>
                  <p:nvSpPr>
                    <p:cNvPr id="37" name="Rectangle 36">
                      <a:extLst>
                        <a:ext uri="{FF2B5EF4-FFF2-40B4-BE49-F238E27FC236}">
                          <a16:creationId xmlns:a16="http://schemas.microsoft.com/office/drawing/2014/main" id="{098FE3A4-875B-E920-43E8-52649AD90825}"/>
                        </a:ext>
                      </a:extLst>
                    </p:cNvPr>
                    <p:cNvSpPr/>
                    <p:nvPr/>
                  </p:nvSpPr>
                  <p:spPr>
                    <a:xfrm>
                      <a:off x="339749" y="1839662"/>
                      <a:ext cx="4607508" cy="595669"/>
                    </a:xfrm>
                    <a:prstGeom prst="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solidFill>
                        <a:schemeClr val="tx2">
                          <a:lumMod val="90000"/>
                          <a:lumOff val="10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dirty="0"/>
                    </a:p>
                  </p:txBody>
                </p:sp>
                <p:sp>
                  <p:nvSpPr>
                    <p:cNvPr id="38" name="TextBox 37">
                      <a:extLst>
                        <a:ext uri="{FF2B5EF4-FFF2-40B4-BE49-F238E27FC236}">
                          <a16:creationId xmlns:a16="http://schemas.microsoft.com/office/drawing/2014/main" id="{6C04CB4E-9717-ADCB-A82C-00C02F8BBB19}"/>
                        </a:ext>
                      </a:extLst>
                    </p:cNvPr>
                    <p:cNvSpPr txBox="1"/>
                    <p:nvPr/>
                  </p:nvSpPr>
                  <p:spPr>
                    <a:xfrm>
                      <a:off x="398779" y="1904499"/>
                      <a:ext cx="4234648" cy="522952"/>
                    </a:xfrm>
                    <a:prstGeom prst="rect">
                      <a:avLst/>
                    </a:prstGeom>
                    <a:noFill/>
                    <a:ln>
                      <a:noFill/>
                    </a:ln>
                  </p:spPr>
                  <p:txBody>
                    <a:bodyPr wrap="square" rtlCol="0">
                      <a:spAutoFit/>
                    </a:bodyPr>
                    <a:lstStyle/>
                    <a:p>
                      <a:pPr algn="ctr"/>
                      <a:endParaRPr lang="en-IN" b="1" dirty="0">
                        <a:solidFill>
                          <a:schemeClr val="bg1"/>
                        </a:solidFill>
                        <a:latin typeface="Adobe Gothic Std B" panose="020B0800000000000000" pitchFamily="34" charset="-128"/>
                        <a:ea typeface="Adobe Gothic Std B" panose="020B0800000000000000" pitchFamily="34" charset="-128"/>
                      </a:endParaRPr>
                    </a:p>
                  </p:txBody>
                </p:sp>
              </p:grpSp>
              <p:sp>
                <p:nvSpPr>
                  <p:cNvPr id="35" name="TextBox 34">
                    <a:extLst>
                      <a:ext uri="{FF2B5EF4-FFF2-40B4-BE49-F238E27FC236}">
                        <a16:creationId xmlns:a16="http://schemas.microsoft.com/office/drawing/2014/main" id="{68E9BCAF-F179-966B-6410-E346049CBB79}"/>
                      </a:ext>
                    </a:extLst>
                  </p:cNvPr>
                  <p:cNvSpPr txBox="1"/>
                  <p:nvPr/>
                </p:nvSpPr>
                <p:spPr>
                  <a:xfrm>
                    <a:off x="543581" y="1853959"/>
                    <a:ext cx="4070566" cy="368193"/>
                  </a:xfrm>
                  <a:prstGeom prst="rect">
                    <a:avLst/>
                  </a:prstGeom>
                  <a:noFill/>
                </p:spPr>
                <p:txBody>
                  <a:bodyPr wrap="square">
                    <a:spAutoFit/>
                  </a:bodyPr>
                  <a:lstStyle/>
                  <a:p>
                    <a:pPr algn="just">
                      <a:lnSpc>
                        <a:spcPct val="150000"/>
                      </a:lnSpc>
                    </a:pPr>
                    <a:endParaRPr lang="en-IN" dirty="0"/>
                  </a:p>
                </p:txBody>
              </p:sp>
            </p:grpSp>
            <p:sp>
              <p:nvSpPr>
                <p:cNvPr id="33" name="TextBox 32">
                  <a:extLst>
                    <a:ext uri="{FF2B5EF4-FFF2-40B4-BE49-F238E27FC236}">
                      <a16:creationId xmlns:a16="http://schemas.microsoft.com/office/drawing/2014/main" id="{E2D45165-457D-6D8F-6345-159B34D78AB2}"/>
                    </a:ext>
                  </a:extLst>
                </p:cNvPr>
                <p:cNvSpPr txBox="1"/>
                <p:nvPr/>
              </p:nvSpPr>
              <p:spPr>
                <a:xfrm>
                  <a:off x="3023374" y="1873923"/>
                  <a:ext cx="4316402" cy="412141"/>
                </a:xfrm>
                <a:prstGeom prst="rect">
                  <a:avLst/>
                </a:prstGeom>
                <a:noFill/>
              </p:spPr>
              <p:txBody>
                <a:bodyPr wrap="square">
                  <a:spAutoFit/>
                </a:bodyPr>
                <a:lstStyle/>
                <a:p>
                  <a:pPr algn="ctr"/>
                  <a:endParaRPr lang="en-IN" dirty="0"/>
                </a:p>
              </p:txBody>
            </p:sp>
          </p:grpSp>
          <p:sp>
            <p:nvSpPr>
              <p:cNvPr id="31" name="TextBox 30">
                <a:extLst>
                  <a:ext uri="{FF2B5EF4-FFF2-40B4-BE49-F238E27FC236}">
                    <a16:creationId xmlns:a16="http://schemas.microsoft.com/office/drawing/2014/main" id="{7643DCFB-C584-8D81-7BBA-554DACEEA29A}"/>
                  </a:ext>
                </a:extLst>
              </p:cNvPr>
              <p:cNvSpPr txBox="1"/>
              <p:nvPr/>
            </p:nvSpPr>
            <p:spPr>
              <a:xfrm>
                <a:off x="1082675" y="2360255"/>
                <a:ext cx="4029981" cy="2234032"/>
              </a:xfrm>
              <a:prstGeom prst="rect">
                <a:avLst/>
              </a:prstGeom>
              <a:noFill/>
            </p:spPr>
            <p:txBody>
              <a:bodyPr wrap="square">
                <a:spAutoFit/>
              </a:bodyPr>
              <a:lstStyle/>
              <a:p>
                <a:pPr algn="just"/>
                <a:r>
                  <a:rPr lang="en-US" dirty="0"/>
                  <a:t>According to the Telangana State Development Planning Society, over 60% of the state's population is below the age of 35. The state also has a high literacy rate, with over 70% of the population being literate.</a:t>
                </a:r>
                <a:endParaRPr lang="en-IN" dirty="0"/>
              </a:p>
            </p:txBody>
          </p:sp>
        </p:grpSp>
        <p:sp>
          <p:nvSpPr>
            <p:cNvPr id="29" name="TextBox 28">
              <a:extLst>
                <a:ext uri="{FF2B5EF4-FFF2-40B4-BE49-F238E27FC236}">
                  <a16:creationId xmlns:a16="http://schemas.microsoft.com/office/drawing/2014/main" id="{43A730DA-9251-8B52-2E14-363767D79C93}"/>
                </a:ext>
              </a:extLst>
            </p:cNvPr>
            <p:cNvSpPr txBox="1"/>
            <p:nvPr/>
          </p:nvSpPr>
          <p:spPr>
            <a:xfrm>
              <a:off x="6662784" y="2622616"/>
              <a:ext cx="3344158" cy="369332"/>
            </a:xfrm>
            <a:prstGeom prst="rect">
              <a:avLst/>
            </a:prstGeom>
            <a:noFill/>
          </p:spPr>
          <p:txBody>
            <a:bodyPr wrap="square">
              <a:spAutoFit/>
            </a:bodyPr>
            <a:lstStyle/>
            <a:p>
              <a:r>
                <a:rPr lang="en-IN" dirty="0">
                  <a:solidFill>
                    <a:schemeClr val="bg1"/>
                  </a:solidFill>
                </a:rPr>
                <a:t>2. Young and skilled workforce</a:t>
              </a:r>
            </a:p>
          </p:txBody>
        </p:sp>
      </p:grpSp>
      <p:pic>
        <p:nvPicPr>
          <p:cNvPr id="40" name="Graphic 39" descr="Group brainstorm">
            <a:extLst>
              <a:ext uri="{FF2B5EF4-FFF2-40B4-BE49-F238E27FC236}">
                <a16:creationId xmlns:a16="http://schemas.microsoft.com/office/drawing/2014/main" id="{439AF5EC-8989-DBB6-1299-C6F63B09F0B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006068" y="1514911"/>
            <a:ext cx="1224000" cy="1224000"/>
          </a:xfrm>
          <a:prstGeom prst="rect">
            <a:avLst/>
          </a:prstGeom>
        </p:spPr>
      </p:pic>
    </p:spTree>
    <p:extLst>
      <p:ext uri="{BB962C8B-B14F-4D97-AF65-F5344CB8AC3E}">
        <p14:creationId xmlns:p14="http://schemas.microsoft.com/office/powerpoint/2010/main" val="3810415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aturation sat="97000"/>
                    </a14:imgEffect>
                    <a14:imgEffect>
                      <a14:brightnessContrast bright="-26000" contrast="4000"/>
                    </a14:imgEffect>
                  </a14:imgLayer>
                </a14:imgProps>
              </a:ext>
            </a:extLst>
          </a:blip>
          <a:srcRect/>
          <a:stretch>
            <a:fillRect/>
          </a:stretch>
        </a:blipFill>
        <a:effectLst/>
      </p:bgPr>
    </p:bg>
    <p:spTree>
      <p:nvGrpSpPr>
        <p:cNvPr id="1" name=""/>
        <p:cNvGrpSpPr/>
        <p:nvPr/>
      </p:nvGrpSpPr>
      <p:grpSpPr>
        <a:xfrm>
          <a:off x="0" y="0"/>
          <a:ext cx="0" cy="0"/>
          <a:chOff x="0" y="0"/>
          <a:chExt cx="0" cy="0"/>
        </a:xfrm>
      </p:grpSpPr>
      <p:sp useBgFill="1">
        <p:nvSpPr>
          <p:cNvPr id="4" name="TextBox 3">
            <a:extLst>
              <a:ext uri="{FF2B5EF4-FFF2-40B4-BE49-F238E27FC236}">
                <a16:creationId xmlns:a16="http://schemas.microsoft.com/office/drawing/2014/main" id="{D73FA7EC-30AB-4456-C152-D69C80A856BA}"/>
              </a:ext>
            </a:extLst>
          </p:cNvPr>
          <p:cNvSpPr txBox="1"/>
          <p:nvPr/>
        </p:nvSpPr>
        <p:spPr>
          <a:xfrm>
            <a:off x="477520" y="1849120"/>
            <a:ext cx="5506720" cy="2123658"/>
          </a:xfrm>
          <a:prstGeom prst="rect">
            <a:avLst/>
          </a:prstGeom>
        </p:spPr>
        <p:txBody>
          <a:bodyPr wrap="square" rtlCol="0" anchor="ctr" anchorCtr="0">
            <a:spAutoFit/>
          </a:bodyPr>
          <a:lstStyle/>
          <a:p>
            <a:r>
              <a:rPr lang="en-US" sz="6600" b="1" dirty="0">
                <a:ln>
                  <a:solidFill>
                    <a:srgbClr val="00B0F0"/>
                  </a:solidFill>
                </a:ln>
                <a:solidFill>
                  <a:schemeClr val="bg2">
                    <a:lumMod val="75000"/>
                  </a:schemeClr>
                </a:solidFill>
                <a:effectLst>
                  <a:glow rad="101600">
                    <a:schemeClr val="accent6">
                      <a:satMod val="175000"/>
                      <a:alpha val="40000"/>
                    </a:schemeClr>
                  </a:glow>
                  <a:outerShdw blurRad="75057" dist="38100" dir="5400000" sy="-20000" rotWithShape="0">
                    <a:prstClr val="black">
                      <a:alpha val="25000"/>
                    </a:prstClr>
                  </a:outerShdw>
                </a:effectLst>
                <a:latin typeface="Bookman Old Style" panose="02050604050505020204" pitchFamily="18" charset="0"/>
              </a:rPr>
              <a:t>Preliminary Insights</a:t>
            </a:r>
            <a:endParaRPr lang="en-IN" sz="6600" b="1" dirty="0">
              <a:ln>
                <a:solidFill>
                  <a:srgbClr val="00B0F0"/>
                </a:solidFill>
              </a:ln>
              <a:solidFill>
                <a:schemeClr val="bg2">
                  <a:lumMod val="75000"/>
                </a:schemeClr>
              </a:solidFill>
              <a:effectLst>
                <a:glow rad="101600">
                  <a:schemeClr val="accent6">
                    <a:satMod val="175000"/>
                    <a:alpha val="40000"/>
                  </a:schemeClr>
                </a:glow>
                <a:outerShdw blurRad="75057" dist="38100" dir="5400000" sy="-20000" rotWithShape="0">
                  <a:prstClr val="black">
                    <a:alpha val="25000"/>
                  </a:prstClr>
                </a:outerShdw>
              </a:effectLst>
              <a:latin typeface="Bookman Old Style" panose="02050604050505020204" pitchFamily="18" charset="0"/>
            </a:endParaRPr>
          </a:p>
        </p:txBody>
      </p:sp>
    </p:spTree>
    <p:extLst>
      <p:ext uri="{BB962C8B-B14F-4D97-AF65-F5344CB8AC3E}">
        <p14:creationId xmlns:p14="http://schemas.microsoft.com/office/powerpoint/2010/main" val="154155823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BB4B2BC-AE7D-CBA6-15F2-27ED09ECC21A}"/>
              </a:ext>
            </a:extLst>
          </p:cNvPr>
          <p:cNvSpPr txBox="1"/>
          <p:nvPr/>
        </p:nvSpPr>
        <p:spPr>
          <a:xfrm>
            <a:off x="718401" y="422984"/>
            <a:ext cx="3637175" cy="584775"/>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p:spPr>
        <p:txBody>
          <a:bodyPr wrap="square" rtlCol="0">
            <a:spAutoFit/>
          </a:bodyPr>
          <a:lstStyle/>
          <a:p>
            <a:r>
              <a:rPr lang="en-US" sz="32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Top 5 Insights</a:t>
            </a:r>
            <a:endParaRPr lang="en-IN" sz="3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grpSp>
        <p:nvGrpSpPr>
          <p:cNvPr id="21" name="Group 20">
            <a:extLst>
              <a:ext uri="{FF2B5EF4-FFF2-40B4-BE49-F238E27FC236}">
                <a16:creationId xmlns:a16="http://schemas.microsoft.com/office/drawing/2014/main" id="{ED192E29-9C39-B048-F544-B3B5C46039A8}"/>
              </a:ext>
            </a:extLst>
          </p:cNvPr>
          <p:cNvGrpSpPr/>
          <p:nvPr/>
        </p:nvGrpSpPr>
        <p:grpSpPr>
          <a:xfrm>
            <a:off x="464943" y="3220846"/>
            <a:ext cx="3276000" cy="2808000"/>
            <a:chOff x="5923175" y="2589785"/>
            <a:chExt cx="4562572" cy="2866781"/>
          </a:xfrm>
        </p:grpSpPr>
        <p:grpSp>
          <p:nvGrpSpPr>
            <p:cNvPr id="9" name="Group 8">
              <a:extLst>
                <a:ext uri="{FF2B5EF4-FFF2-40B4-BE49-F238E27FC236}">
                  <a16:creationId xmlns:a16="http://schemas.microsoft.com/office/drawing/2014/main" id="{3669AFF7-0044-88D9-9978-F8B42BA1BD95}"/>
                </a:ext>
              </a:extLst>
            </p:cNvPr>
            <p:cNvGrpSpPr/>
            <p:nvPr/>
          </p:nvGrpSpPr>
          <p:grpSpPr>
            <a:xfrm>
              <a:off x="5923175" y="2622616"/>
              <a:ext cx="4562572" cy="2833950"/>
              <a:chOff x="791851" y="1519731"/>
              <a:chExt cx="4503485" cy="3608870"/>
            </a:xfrm>
          </p:grpSpPr>
          <p:grpSp>
            <p:nvGrpSpPr>
              <p:cNvPr id="10" name="Group 9">
                <a:extLst>
                  <a:ext uri="{FF2B5EF4-FFF2-40B4-BE49-F238E27FC236}">
                    <a16:creationId xmlns:a16="http://schemas.microsoft.com/office/drawing/2014/main" id="{45F2A7AF-B989-0F0D-B0D1-C5A6DF34D33A}"/>
                  </a:ext>
                </a:extLst>
              </p:cNvPr>
              <p:cNvGrpSpPr/>
              <p:nvPr/>
            </p:nvGrpSpPr>
            <p:grpSpPr>
              <a:xfrm>
                <a:off x="791851" y="1519731"/>
                <a:ext cx="4503485" cy="3608870"/>
                <a:chOff x="2817632" y="832465"/>
                <a:chExt cx="4852673" cy="4027171"/>
              </a:xfrm>
            </p:grpSpPr>
            <p:grpSp>
              <p:nvGrpSpPr>
                <p:cNvPr id="12" name="Group 11">
                  <a:extLst>
                    <a:ext uri="{FF2B5EF4-FFF2-40B4-BE49-F238E27FC236}">
                      <a16:creationId xmlns:a16="http://schemas.microsoft.com/office/drawing/2014/main" id="{D9E244A1-6C8F-87B8-DD04-BF49A673D2E2}"/>
                    </a:ext>
                  </a:extLst>
                </p:cNvPr>
                <p:cNvGrpSpPr/>
                <p:nvPr/>
              </p:nvGrpSpPr>
              <p:grpSpPr>
                <a:xfrm>
                  <a:off x="2817632" y="832465"/>
                  <a:ext cx="4852673" cy="4027171"/>
                  <a:chOff x="438655" y="1400413"/>
                  <a:chExt cx="4352028" cy="3819690"/>
                </a:xfrm>
              </p:grpSpPr>
              <p:grpSp>
                <p:nvGrpSpPr>
                  <p:cNvPr id="14" name="Group 13">
                    <a:extLst>
                      <a:ext uri="{FF2B5EF4-FFF2-40B4-BE49-F238E27FC236}">
                        <a16:creationId xmlns:a16="http://schemas.microsoft.com/office/drawing/2014/main" id="{C3AC40EA-B8AE-B958-E5D4-157953766A83}"/>
                      </a:ext>
                    </a:extLst>
                  </p:cNvPr>
                  <p:cNvGrpSpPr/>
                  <p:nvPr/>
                </p:nvGrpSpPr>
                <p:grpSpPr>
                  <a:xfrm>
                    <a:off x="438655" y="1400413"/>
                    <a:ext cx="4352028" cy="3819690"/>
                    <a:chOff x="339748" y="1837991"/>
                    <a:chExt cx="4607509" cy="4012706"/>
                  </a:xfrm>
                  <a:effectLst>
                    <a:glow rad="228600">
                      <a:schemeClr val="accent3">
                        <a:satMod val="175000"/>
                        <a:alpha val="40000"/>
                      </a:schemeClr>
                    </a:glow>
                    <a:outerShdw blurRad="50800" dist="50800" dir="5400000" algn="ctr" rotWithShape="0">
                      <a:srgbClr val="000000">
                        <a:alpha val="0"/>
                      </a:srgbClr>
                    </a:outerShdw>
                  </a:effectLst>
                </p:grpSpPr>
                <p:sp>
                  <p:nvSpPr>
                    <p:cNvPr id="16" name="Rectangle 15">
                      <a:extLst>
                        <a:ext uri="{FF2B5EF4-FFF2-40B4-BE49-F238E27FC236}">
                          <a16:creationId xmlns:a16="http://schemas.microsoft.com/office/drawing/2014/main" id="{346366F6-49AC-C8CB-1286-8FFC46FCB30C}"/>
                        </a:ext>
                      </a:extLst>
                    </p:cNvPr>
                    <p:cNvSpPr/>
                    <p:nvPr/>
                  </p:nvSpPr>
                  <p:spPr>
                    <a:xfrm>
                      <a:off x="339748" y="1837991"/>
                      <a:ext cx="4607508" cy="4012706"/>
                    </a:xfrm>
                    <a:prstGeom prst="rect">
                      <a:avLst/>
                    </a:prstGeom>
                    <a:ln w="3175">
                      <a:solidFill>
                        <a:schemeClr val="tx2">
                          <a:lumMod val="90000"/>
                          <a:lumOff val="10000"/>
                        </a:schemeClr>
                      </a:solidFill>
                    </a:ln>
                    <a:effectLst>
                      <a:outerShdw blurRad="127000" dist="76200" dir="5400000" algn="ctr" rotWithShape="0">
                        <a:srgbClr val="000000"/>
                      </a:outerShdw>
                      <a:reflection blurRad="762000" stA="99000" endPos="0" dist="50800" dir="5400000" sy="-100000" algn="bl" rotWithShape="0"/>
                    </a:effectLst>
                  </p:spPr>
                  <p:style>
                    <a:lnRef idx="2">
                      <a:schemeClr val="dk1"/>
                    </a:lnRef>
                    <a:fillRef idx="1">
                      <a:schemeClr val="lt1"/>
                    </a:fillRef>
                    <a:effectRef idx="0">
                      <a:schemeClr val="dk1"/>
                    </a:effectRef>
                    <a:fontRef idx="minor">
                      <a:schemeClr val="dk1"/>
                    </a:fontRef>
                  </p:style>
                  <p:txBody>
                    <a:bodyPr rtlCol="0" anchor="ctr"/>
                    <a:lstStyle/>
                    <a:p>
                      <a:endParaRPr lang="en-IN" dirty="0"/>
                    </a:p>
                  </p:txBody>
                </p:sp>
                <p:sp>
                  <p:nvSpPr>
                    <p:cNvPr id="17" name="Rectangle 16">
                      <a:extLst>
                        <a:ext uri="{FF2B5EF4-FFF2-40B4-BE49-F238E27FC236}">
                          <a16:creationId xmlns:a16="http://schemas.microsoft.com/office/drawing/2014/main" id="{E9F04526-3794-FB16-93F4-B67CD25806F2}"/>
                        </a:ext>
                      </a:extLst>
                    </p:cNvPr>
                    <p:cNvSpPr/>
                    <p:nvPr/>
                  </p:nvSpPr>
                  <p:spPr>
                    <a:xfrm>
                      <a:off x="339749" y="1839662"/>
                      <a:ext cx="4607508" cy="595669"/>
                    </a:xfrm>
                    <a:prstGeom prst="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solidFill>
                        <a:schemeClr val="tx2">
                          <a:lumMod val="90000"/>
                          <a:lumOff val="10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dirty="0"/>
                    </a:p>
                  </p:txBody>
                </p:sp>
                <p:sp>
                  <p:nvSpPr>
                    <p:cNvPr id="18" name="TextBox 17">
                      <a:extLst>
                        <a:ext uri="{FF2B5EF4-FFF2-40B4-BE49-F238E27FC236}">
                          <a16:creationId xmlns:a16="http://schemas.microsoft.com/office/drawing/2014/main" id="{224A87C7-08EB-7DCE-31D6-9003D6C83707}"/>
                        </a:ext>
                      </a:extLst>
                    </p:cNvPr>
                    <p:cNvSpPr txBox="1"/>
                    <p:nvPr/>
                  </p:nvSpPr>
                  <p:spPr>
                    <a:xfrm>
                      <a:off x="398779" y="1904499"/>
                      <a:ext cx="4234648" cy="522952"/>
                    </a:xfrm>
                    <a:prstGeom prst="rect">
                      <a:avLst/>
                    </a:prstGeom>
                    <a:noFill/>
                    <a:ln>
                      <a:noFill/>
                    </a:ln>
                  </p:spPr>
                  <p:txBody>
                    <a:bodyPr wrap="square" rtlCol="0">
                      <a:spAutoFit/>
                    </a:bodyPr>
                    <a:lstStyle/>
                    <a:p>
                      <a:pPr algn="ctr"/>
                      <a:endParaRPr lang="en-IN" b="1" dirty="0">
                        <a:solidFill>
                          <a:schemeClr val="bg1"/>
                        </a:solidFill>
                        <a:latin typeface="Adobe Gothic Std B" panose="020B0800000000000000" pitchFamily="34" charset="-128"/>
                        <a:ea typeface="Adobe Gothic Std B" panose="020B0800000000000000" pitchFamily="34" charset="-128"/>
                      </a:endParaRPr>
                    </a:p>
                  </p:txBody>
                </p:sp>
              </p:grpSp>
              <p:sp>
                <p:nvSpPr>
                  <p:cNvPr id="15" name="TextBox 14">
                    <a:extLst>
                      <a:ext uri="{FF2B5EF4-FFF2-40B4-BE49-F238E27FC236}">
                        <a16:creationId xmlns:a16="http://schemas.microsoft.com/office/drawing/2014/main" id="{E4BFA94E-B5B7-3DC8-E0A3-3CBBCC39FE56}"/>
                      </a:ext>
                    </a:extLst>
                  </p:cNvPr>
                  <p:cNvSpPr txBox="1"/>
                  <p:nvPr/>
                </p:nvSpPr>
                <p:spPr>
                  <a:xfrm>
                    <a:off x="543581" y="1853959"/>
                    <a:ext cx="4070566" cy="368193"/>
                  </a:xfrm>
                  <a:prstGeom prst="rect">
                    <a:avLst/>
                  </a:prstGeom>
                  <a:noFill/>
                </p:spPr>
                <p:txBody>
                  <a:bodyPr wrap="square">
                    <a:spAutoFit/>
                  </a:bodyPr>
                  <a:lstStyle/>
                  <a:p>
                    <a:pPr algn="just">
                      <a:lnSpc>
                        <a:spcPct val="150000"/>
                      </a:lnSpc>
                    </a:pPr>
                    <a:endParaRPr lang="en-IN" dirty="0"/>
                  </a:p>
                </p:txBody>
              </p:sp>
            </p:grpSp>
            <p:sp>
              <p:nvSpPr>
                <p:cNvPr id="13" name="TextBox 12">
                  <a:extLst>
                    <a:ext uri="{FF2B5EF4-FFF2-40B4-BE49-F238E27FC236}">
                      <a16:creationId xmlns:a16="http://schemas.microsoft.com/office/drawing/2014/main" id="{66FBEAC6-9288-B42D-B940-4D32F7ADA5FF}"/>
                    </a:ext>
                  </a:extLst>
                </p:cNvPr>
                <p:cNvSpPr txBox="1"/>
                <p:nvPr/>
              </p:nvSpPr>
              <p:spPr>
                <a:xfrm>
                  <a:off x="3023374" y="1873923"/>
                  <a:ext cx="4316402" cy="412141"/>
                </a:xfrm>
                <a:prstGeom prst="rect">
                  <a:avLst/>
                </a:prstGeom>
                <a:noFill/>
              </p:spPr>
              <p:txBody>
                <a:bodyPr wrap="square">
                  <a:spAutoFit/>
                </a:bodyPr>
                <a:lstStyle/>
                <a:p>
                  <a:pPr algn="ctr"/>
                  <a:endParaRPr lang="en-IN" dirty="0"/>
                </a:p>
              </p:txBody>
            </p:sp>
          </p:grpSp>
          <p:sp>
            <p:nvSpPr>
              <p:cNvPr id="11" name="TextBox 10">
                <a:extLst>
                  <a:ext uri="{FF2B5EF4-FFF2-40B4-BE49-F238E27FC236}">
                    <a16:creationId xmlns:a16="http://schemas.microsoft.com/office/drawing/2014/main" id="{A419DE98-1FB9-986F-8BC2-8B8B93E17D9C}"/>
                  </a:ext>
                </a:extLst>
              </p:cNvPr>
              <p:cNvSpPr txBox="1"/>
              <p:nvPr/>
            </p:nvSpPr>
            <p:spPr>
              <a:xfrm>
                <a:off x="1082675" y="2360255"/>
                <a:ext cx="3656389" cy="535776"/>
              </a:xfrm>
              <a:prstGeom prst="rect">
                <a:avLst/>
              </a:prstGeom>
              <a:noFill/>
            </p:spPr>
            <p:txBody>
              <a:bodyPr wrap="square">
                <a:spAutoFit/>
              </a:bodyPr>
              <a:lstStyle/>
              <a:p>
                <a:pPr algn="just"/>
                <a:endParaRPr lang="en-IN" dirty="0"/>
              </a:p>
            </p:txBody>
          </p:sp>
        </p:grpSp>
        <p:sp>
          <p:nvSpPr>
            <p:cNvPr id="20" name="TextBox 19">
              <a:extLst>
                <a:ext uri="{FF2B5EF4-FFF2-40B4-BE49-F238E27FC236}">
                  <a16:creationId xmlns:a16="http://schemas.microsoft.com/office/drawing/2014/main" id="{2591002A-9EC9-DFC1-7EB8-192EA99258B6}"/>
                </a:ext>
              </a:extLst>
            </p:cNvPr>
            <p:cNvSpPr txBox="1"/>
            <p:nvPr/>
          </p:nvSpPr>
          <p:spPr>
            <a:xfrm>
              <a:off x="6739511" y="2589785"/>
              <a:ext cx="3344158" cy="420731"/>
            </a:xfrm>
            <a:prstGeom prst="rect">
              <a:avLst/>
            </a:prstGeom>
            <a:noFill/>
          </p:spPr>
          <p:txBody>
            <a:bodyPr wrap="square">
              <a:spAutoFit/>
            </a:bodyPr>
            <a:lstStyle/>
            <a:p>
              <a:endParaRPr lang="en-IN" dirty="0">
                <a:solidFill>
                  <a:schemeClr val="bg1"/>
                </a:solidFill>
              </a:endParaRPr>
            </a:p>
          </p:txBody>
        </p:sp>
      </p:grpSp>
      <p:sp>
        <p:nvSpPr>
          <p:cNvPr id="5" name="TextBox 4">
            <a:extLst>
              <a:ext uri="{FF2B5EF4-FFF2-40B4-BE49-F238E27FC236}">
                <a16:creationId xmlns:a16="http://schemas.microsoft.com/office/drawing/2014/main" id="{9005DCC2-0103-380C-24F6-866A507914EE}"/>
              </a:ext>
            </a:extLst>
          </p:cNvPr>
          <p:cNvSpPr txBox="1"/>
          <p:nvPr/>
        </p:nvSpPr>
        <p:spPr>
          <a:xfrm>
            <a:off x="812080" y="3246486"/>
            <a:ext cx="2538792" cy="369332"/>
          </a:xfrm>
          <a:prstGeom prst="rect">
            <a:avLst/>
          </a:prstGeom>
          <a:noFill/>
        </p:spPr>
        <p:txBody>
          <a:bodyPr wrap="square">
            <a:spAutoFit/>
          </a:bodyPr>
          <a:lstStyle/>
          <a:p>
            <a:r>
              <a:rPr lang="en-IN" dirty="0">
                <a:solidFill>
                  <a:schemeClr val="bg1"/>
                </a:solidFill>
              </a:rPr>
              <a:t>3. strong industrial base</a:t>
            </a:r>
          </a:p>
        </p:txBody>
      </p:sp>
      <p:sp>
        <p:nvSpPr>
          <p:cNvPr id="7" name="TextBox 6">
            <a:extLst>
              <a:ext uri="{FF2B5EF4-FFF2-40B4-BE49-F238E27FC236}">
                <a16:creationId xmlns:a16="http://schemas.microsoft.com/office/drawing/2014/main" id="{B6BFB163-5AA4-210C-4135-A097C0A83B90}"/>
              </a:ext>
            </a:extLst>
          </p:cNvPr>
          <p:cNvSpPr txBox="1"/>
          <p:nvPr/>
        </p:nvSpPr>
        <p:spPr>
          <a:xfrm>
            <a:off x="648650" y="3771720"/>
            <a:ext cx="2889772" cy="1754326"/>
          </a:xfrm>
          <a:prstGeom prst="rect">
            <a:avLst/>
          </a:prstGeom>
          <a:noFill/>
        </p:spPr>
        <p:txBody>
          <a:bodyPr wrap="square">
            <a:spAutoFit/>
          </a:bodyPr>
          <a:lstStyle/>
          <a:p>
            <a:pPr algn="just"/>
            <a:r>
              <a:rPr lang="en-US" dirty="0"/>
              <a:t>Telangana has a strong industrial base, with major companies such as Amazon, Microsoft, and Google having a presence in the state. </a:t>
            </a:r>
            <a:endParaRPr lang="en-IN" dirty="0"/>
          </a:p>
        </p:txBody>
      </p:sp>
      <p:pic>
        <p:nvPicPr>
          <p:cNvPr id="51" name="Graphic 50" descr="Business Growth">
            <a:extLst>
              <a:ext uri="{FF2B5EF4-FFF2-40B4-BE49-F238E27FC236}">
                <a16:creationId xmlns:a16="http://schemas.microsoft.com/office/drawing/2014/main" id="{2CA2A857-5B42-F882-6D52-E43A9D73809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636336" y="2054840"/>
            <a:ext cx="914400" cy="914400"/>
          </a:xfrm>
          <a:prstGeom prst="rect">
            <a:avLst/>
          </a:prstGeom>
        </p:spPr>
      </p:pic>
      <p:grpSp>
        <p:nvGrpSpPr>
          <p:cNvPr id="56" name="Group 55">
            <a:extLst>
              <a:ext uri="{FF2B5EF4-FFF2-40B4-BE49-F238E27FC236}">
                <a16:creationId xmlns:a16="http://schemas.microsoft.com/office/drawing/2014/main" id="{B95EA712-1537-215C-6D6F-793502089B59}"/>
              </a:ext>
            </a:extLst>
          </p:cNvPr>
          <p:cNvGrpSpPr/>
          <p:nvPr/>
        </p:nvGrpSpPr>
        <p:grpSpPr>
          <a:xfrm>
            <a:off x="4147688" y="2054840"/>
            <a:ext cx="6094429" cy="4021035"/>
            <a:chOff x="4296263" y="2043811"/>
            <a:chExt cx="6094429" cy="4021035"/>
          </a:xfrm>
        </p:grpSpPr>
        <p:grpSp>
          <p:nvGrpSpPr>
            <p:cNvPr id="22" name="Group 21">
              <a:extLst>
                <a:ext uri="{FF2B5EF4-FFF2-40B4-BE49-F238E27FC236}">
                  <a16:creationId xmlns:a16="http://schemas.microsoft.com/office/drawing/2014/main" id="{8F7C68EC-9D98-0B31-A74C-13CD54584285}"/>
                </a:ext>
              </a:extLst>
            </p:cNvPr>
            <p:cNvGrpSpPr/>
            <p:nvPr/>
          </p:nvGrpSpPr>
          <p:grpSpPr>
            <a:xfrm>
              <a:off x="4296263" y="3220846"/>
              <a:ext cx="3528000" cy="2844000"/>
              <a:chOff x="5923175" y="2589785"/>
              <a:chExt cx="4562572" cy="2866781"/>
            </a:xfrm>
          </p:grpSpPr>
          <p:grpSp>
            <p:nvGrpSpPr>
              <p:cNvPr id="23" name="Group 22">
                <a:extLst>
                  <a:ext uri="{FF2B5EF4-FFF2-40B4-BE49-F238E27FC236}">
                    <a16:creationId xmlns:a16="http://schemas.microsoft.com/office/drawing/2014/main" id="{5DCAE42A-8F00-78CF-F83C-3AE987DC2767}"/>
                  </a:ext>
                </a:extLst>
              </p:cNvPr>
              <p:cNvGrpSpPr/>
              <p:nvPr/>
            </p:nvGrpSpPr>
            <p:grpSpPr>
              <a:xfrm>
                <a:off x="5923175" y="2622616"/>
                <a:ext cx="4562572" cy="2833950"/>
                <a:chOff x="791851" y="1519731"/>
                <a:chExt cx="4503485" cy="3608870"/>
              </a:xfrm>
            </p:grpSpPr>
            <p:grpSp>
              <p:nvGrpSpPr>
                <p:cNvPr id="26" name="Group 25">
                  <a:extLst>
                    <a:ext uri="{FF2B5EF4-FFF2-40B4-BE49-F238E27FC236}">
                      <a16:creationId xmlns:a16="http://schemas.microsoft.com/office/drawing/2014/main" id="{0AE4BDFD-5FA0-DD33-BF57-5527EC86EDEA}"/>
                    </a:ext>
                  </a:extLst>
                </p:cNvPr>
                <p:cNvGrpSpPr/>
                <p:nvPr/>
              </p:nvGrpSpPr>
              <p:grpSpPr>
                <a:xfrm>
                  <a:off x="791851" y="1519731"/>
                  <a:ext cx="4503485" cy="3608870"/>
                  <a:chOff x="2817632" y="832465"/>
                  <a:chExt cx="4852673" cy="4027171"/>
                </a:xfrm>
              </p:grpSpPr>
              <p:grpSp>
                <p:nvGrpSpPr>
                  <p:cNvPr id="41" name="Group 40">
                    <a:extLst>
                      <a:ext uri="{FF2B5EF4-FFF2-40B4-BE49-F238E27FC236}">
                        <a16:creationId xmlns:a16="http://schemas.microsoft.com/office/drawing/2014/main" id="{667C75F6-E53F-D724-6523-1673D69B5FB0}"/>
                      </a:ext>
                    </a:extLst>
                  </p:cNvPr>
                  <p:cNvGrpSpPr/>
                  <p:nvPr/>
                </p:nvGrpSpPr>
                <p:grpSpPr>
                  <a:xfrm>
                    <a:off x="2817632" y="832465"/>
                    <a:ext cx="4852673" cy="4027171"/>
                    <a:chOff x="438655" y="1400413"/>
                    <a:chExt cx="4352028" cy="3819690"/>
                  </a:xfrm>
                </p:grpSpPr>
                <p:grpSp>
                  <p:nvGrpSpPr>
                    <p:cNvPr id="43" name="Group 42">
                      <a:extLst>
                        <a:ext uri="{FF2B5EF4-FFF2-40B4-BE49-F238E27FC236}">
                          <a16:creationId xmlns:a16="http://schemas.microsoft.com/office/drawing/2014/main" id="{AC75F405-0EFD-2908-5A87-A3F80146877E}"/>
                        </a:ext>
                      </a:extLst>
                    </p:cNvPr>
                    <p:cNvGrpSpPr/>
                    <p:nvPr/>
                  </p:nvGrpSpPr>
                  <p:grpSpPr>
                    <a:xfrm>
                      <a:off x="438655" y="1400413"/>
                      <a:ext cx="4352028" cy="3819690"/>
                      <a:chOff x="339748" y="1837991"/>
                      <a:chExt cx="4607509" cy="4012706"/>
                    </a:xfrm>
                    <a:effectLst>
                      <a:glow rad="228600">
                        <a:schemeClr val="accent3">
                          <a:satMod val="175000"/>
                          <a:alpha val="40000"/>
                        </a:schemeClr>
                      </a:glow>
                      <a:outerShdw blurRad="50800" dist="50800" dir="5400000" algn="ctr" rotWithShape="0">
                        <a:srgbClr val="000000">
                          <a:alpha val="0"/>
                        </a:srgbClr>
                      </a:outerShdw>
                    </a:effectLst>
                  </p:grpSpPr>
                  <p:sp>
                    <p:nvSpPr>
                      <p:cNvPr id="45" name="Rectangle 44">
                        <a:extLst>
                          <a:ext uri="{FF2B5EF4-FFF2-40B4-BE49-F238E27FC236}">
                            <a16:creationId xmlns:a16="http://schemas.microsoft.com/office/drawing/2014/main" id="{AA19EE90-09FA-27E6-926E-68D21B1CC770}"/>
                          </a:ext>
                        </a:extLst>
                      </p:cNvPr>
                      <p:cNvSpPr/>
                      <p:nvPr/>
                    </p:nvSpPr>
                    <p:spPr>
                      <a:xfrm>
                        <a:off x="339748" y="1837991"/>
                        <a:ext cx="4607508" cy="4012706"/>
                      </a:xfrm>
                      <a:prstGeom prst="rect">
                        <a:avLst/>
                      </a:prstGeom>
                      <a:ln w="3175">
                        <a:solidFill>
                          <a:schemeClr val="tx2">
                            <a:lumMod val="90000"/>
                            <a:lumOff val="10000"/>
                          </a:schemeClr>
                        </a:solidFill>
                      </a:ln>
                      <a:effectLst>
                        <a:outerShdw blurRad="127000" dist="76200" dir="5400000" algn="ctr" rotWithShape="0">
                          <a:srgbClr val="000000"/>
                        </a:outerShdw>
                        <a:reflection blurRad="762000" stA="99000" endPos="0" dist="50800" dir="5400000" sy="-100000" algn="bl" rotWithShape="0"/>
                      </a:effectLst>
                    </p:spPr>
                    <p:style>
                      <a:lnRef idx="2">
                        <a:schemeClr val="dk1"/>
                      </a:lnRef>
                      <a:fillRef idx="1">
                        <a:schemeClr val="lt1"/>
                      </a:fillRef>
                      <a:effectRef idx="0">
                        <a:schemeClr val="dk1"/>
                      </a:effectRef>
                      <a:fontRef idx="minor">
                        <a:schemeClr val="dk1"/>
                      </a:fontRef>
                    </p:style>
                    <p:txBody>
                      <a:bodyPr rtlCol="0" anchor="ctr"/>
                      <a:lstStyle/>
                      <a:p>
                        <a:endParaRPr lang="en-IN" dirty="0"/>
                      </a:p>
                    </p:txBody>
                  </p:sp>
                  <p:sp>
                    <p:nvSpPr>
                      <p:cNvPr id="46" name="Rectangle 45">
                        <a:extLst>
                          <a:ext uri="{FF2B5EF4-FFF2-40B4-BE49-F238E27FC236}">
                            <a16:creationId xmlns:a16="http://schemas.microsoft.com/office/drawing/2014/main" id="{7C97D835-EACF-DA66-303F-CA12FEF8F17E}"/>
                          </a:ext>
                        </a:extLst>
                      </p:cNvPr>
                      <p:cNvSpPr/>
                      <p:nvPr/>
                    </p:nvSpPr>
                    <p:spPr>
                      <a:xfrm>
                        <a:off x="339749" y="1839662"/>
                        <a:ext cx="4607508" cy="595669"/>
                      </a:xfrm>
                      <a:prstGeom prst="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solidFill>
                          <a:schemeClr val="tx2">
                            <a:lumMod val="90000"/>
                            <a:lumOff val="10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dirty="0"/>
                      </a:p>
                    </p:txBody>
                  </p:sp>
                  <p:sp>
                    <p:nvSpPr>
                      <p:cNvPr id="47" name="TextBox 46">
                        <a:extLst>
                          <a:ext uri="{FF2B5EF4-FFF2-40B4-BE49-F238E27FC236}">
                            <a16:creationId xmlns:a16="http://schemas.microsoft.com/office/drawing/2014/main" id="{8146F5C4-E2B3-AA37-613B-9585EBF1D05E}"/>
                          </a:ext>
                        </a:extLst>
                      </p:cNvPr>
                      <p:cNvSpPr txBox="1"/>
                      <p:nvPr/>
                    </p:nvSpPr>
                    <p:spPr>
                      <a:xfrm>
                        <a:off x="398779" y="1904499"/>
                        <a:ext cx="4234648" cy="522952"/>
                      </a:xfrm>
                      <a:prstGeom prst="rect">
                        <a:avLst/>
                      </a:prstGeom>
                      <a:noFill/>
                      <a:ln>
                        <a:noFill/>
                      </a:ln>
                    </p:spPr>
                    <p:txBody>
                      <a:bodyPr wrap="square" rtlCol="0">
                        <a:spAutoFit/>
                      </a:bodyPr>
                      <a:lstStyle/>
                      <a:p>
                        <a:pPr algn="ctr"/>
                        <a:endParaRPr lang="en-IN" b="1" dirty="0">
                          <a:solidFill>
                            <a:schemeClr val="bg1"/>
                          </a:solidFill>
                          <a:latin typeface="Adobe Gothic Std B" panose="020B0800000000000000" pitchFamily="34" charset="-128"/>
                          <a:ea typeface="Adobe Gothic Std B" panose="020B0800000000000000" pitchFamily="34" charset="-128"/>
                        </a:endParaRPr>
                      </a:p>
                    </p:txBody>
                  </p:sp>
                </p:grpSp>
                <p:sp>
                  <p:nvSpPr>
                    <p:cNvPr id="44" name="TextBox 43">
                      <a:extLst>
                        <a:ext uri="{FF2B5EF4-FFF2-40B4-BE49-F238E27FC236}">
                          <a16:creationId xmlns:a16="http://schemas.microsoft.com/office/drawing/2014/main" id="{47A66BBA-46EA-E695-EF35-BF715DBFBEDB}"/>
                        </a:ext>
                      </a:extLst>
                    </p:cNvPr>
                    <p:cNvSpPr txBox="1"/>
                    <p:nvPr/>
                  </p:nvSpPr>
                  <p:spPr>
                    <a:xfrm>
                      <a:off x="543581" y="1853959"/>
                      <a:ext cx="4070566" cy="368193"/>
                    </a:xfrm>
                    <a:prstGeom prst="rect">
                      <a:avLst/>
                    </a:prstGeom>
                    <a:noFill/>
                  </p:spPr>
                  <p:txBody>
                    <a:bodyPr wrap="square">
                      <a:spAutoFit/>
                    </a:bodyPr>
                    <a:lstStyle/>
                    <a:p>
                      <a:pPr algn="just">
                        <a:lnSpc>
                          <a:spcPct val="150000"/>
                        </a:lnSpc>
                      </a:pPr>
                      <a:endParaRPr lang="en-IN" dirty="0"/>
                    </a:p>
                  </p:txBody>
                </p:sp>
              </p:grpSp>
              <p:sp>
                <p:nvSpPr>
                  <p:cNvPr id="42" name="TextBox 41">
                    <a:extLst>
                      <a:ext uri="{FF2B5EF4-FFF2-40B4-BE49-F238E27FC236}">
                        <a16:creationId xmlns:a16="http://schemas.microsoft.com/office/drawing/2014/main" id="{81993AC4-C259-03EA-6C6A-FCE5BCD5E512}"/>
                      </a:ext>
                    </a:extLst>
                  </p:cNvPr>
                  <p:cNvSpPr txBox="1"/>
                  <p:nvPr/>
                </p:nvSpPr>
                <p:spPr>
                  <a:xfrm>
                    <a:off x="3023374" y="1873923"/>
                    <a:ext cx="4316402" cy="412141"/>
                  </a:xfrm>
                  <a:prstGeom prst="rect">
                    <a:avLst/>
                  </a:prstGeom>
                  <a:noFill/>
                </p:spPr>
                <p:txBody>
                  <a:bodyPr wrap="square">
                    <a:spAutoFit/>
                  </a:bodyPr>
                  <a:lstStyle/>
                  <a:p>
                    <a:pPr algn="ctr"/>
                    <a:endParaRPr lang="en-IN" dirty="0"/>
                  </a:p>
                </p:txBody>
              </p:sp>
            </p:grpSp>
            <p:sp>
              <p:nvSpPr>
                <p:cNvPr id="39" name="TextBox 38">
                  <a:extLst>
                    <a:ext uri="{FF2B5EF4-FFF2-40B4-BE49-F238E27FC236}">
                      <a16:creationId xmlns:a16="http://schemas.microsoft.com/office/drawing/2014/main" id="{45F29AA5-ABC0-96C0-B6DC-7AA945C7401C}"/>
                    </a:ext>
                  </a:extLst>
                </p:cNvPr>
                <p:cNvSpPr txBox="1"/>
                <p:nvPr/>
              </p:nvSpPr>
              <p:spPr>
                <a:xfrm>
                  <a:off x="1082675" y="2360255"/>
                  <a:ext cx="3656389" cy="535776"/>
                </a:xfrm>
                <a:prstGeom prst="rect">
                  <a:avLst/>
                </a:prstGeom>
                <a:noFill/>
              </p:spPr>
              <p:txBody>
                <a:bodyPr wrap="square">
                  <a:spAutoFit/>
                </a:bodyPr>
                <a:lstStyle/>
                <a:p>
                  <a:pPr algn="just"/>
                  <a:endParaRPr lang="en-IN" dirty="0"/>
                </a:p>
              </p:txBody>
            </p:sp>
          </p:grpSp>
          <p:sp>
            <p:nvSpPr>
              <p:cNvPr id="25" name="TextBox 24">
                <a:extLst>
                  <a:ext uri="{FF2B5EF4-FFF2-40B4-BE49-F238E27FC236}">
                    <a16:creationId xmlns:a16="http://schemas.microsoft.com/office/drawing/2014/main" id="{D91FDBAB-72CE-69D8-F4AA-DD889FC29A0E}"/>
                  </a:ext>
                </a:extLst>
              </p:cNvPr>
              <p:cNvSpPr txBox="1"/>
              <p:nvPr/>
            </p:nvSpPr>
            <p:spPr>
              <a:xfrm>
                <a:off x="6739511" y="2589785"/>
                <a:ext cx="3344158" cy="420731"/>
              </a:xfrm>
              <a:prstGeom prst="rect">
                <a:avLst/>
              </a:prstGeom>
              <a:noFill/>
            </p:spPr>
            <p:txBody>
              <a:bodyPr wrap="square">
                <a:spAutoFit/>
              </a:bodyPr>
              <a:lstStyle/>
              <a:p>
                <a:endParaRPr lang="en-IN" dirty="0">
                  <a:solidFill>
                    <a:schemeClr val="bg1"/>
                  </a:solidFill>
                </a:endParaRPr>
              </a:p>
            </p:txBody>
          </p:sp>
        </p:grpSp>
        <p:pic>
          <p:nvPicPr>
            <p:cNvPr id="49" name="Graphic 48" descr="Stopwatch">
              <a:extLst>
                <a:ext uri="{FF2B5EF4-FFF2-40B4-BE49-F238E27FC236}">
                  <a16:creationId xmlns:a16="http://schemas.microsoft.com/office/drawing/2014/main" id="{9A57577A-F5B7-9B15-0009-C0B66017A90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638799" y="2043811"/>
              <a:ext cx="914400" cy="914400"/>
            </a:xfrm>
            <a:prstGeom prst="rect">
              <a:avLst/>
            </a:prstGeom>
          </p:spPr>
        </p:pic>
        <p:sp>
          <p:nvSpPr>
            <p:cNvPr id="53" name="TextBox 52">
              <a:extLst>
                <a:ext uri="{FF2B5EF4-FFF2-40B4-BE49-F238E27FC236}">
                  <a16:creationId xmlns:a16="http://schemas.microsoft.com/office/drawing/2014/main" id="{96AFF008-2301-A9F0-7426-5CCE0E652498}"/>
                </a:ext>
              </a:extLst>
            </p:cNvPr>
            <p:cNvSpPr txBox="1"/>
            <p:nvPr/>
          </p:nvSpPr>
          <p:spPr>
            <a:xfrm>
              <a:off x="4296264" y="3298403"/>
              <a:ext cx="6094428" cy="276999"/>
            </a:xfrm>
            <a:prstGeom prst="rect">
              <a:avLst/>
            </a:prstGeom>
            <a:noFill/>
          </p:spPr>
          <p:txBody>
            <a:bodyPr wrap="square">
              <a:spAutoFit/>
            </a:bodyPr>
            <a:lstStyle/>
            <a:p>
              <a:r>
                <a:rPr lang="en-IN" sz="1200" b="1" dirty="0">
                  <a:solidFill>
                    <a:schemeClr val="bg1"/>
                  </a:solidFill>
                </a:rPr>
                <a:t>4. Telangana's favourable business environment</a:t>
              </a:r>
            </a:p>
          </p:txBody>
        </p:sp>
        <p:sp>
          <p:nvSpPr>
            <p:cNvPr id="55" name="TextBox 54">
              <a:extLst>
                <a:ext uri="{FF2B5EF4-FFF2-40B4-BE49-F238E27FC236}">
                  <a16:creationId xmlns:a16="http://schemas.microsoft.com/office/drawing/2014/main" id="{75927AE7-619C-64B8-2D01-E85A0DD03F22}"/>
                </a:ext>
              </a:extLst>
            </p:cNvPr>
            <p:cNvSpPr txBox="1"/>
            <p:nvPr/>
          </p:nvSpPr>
          <p:spPr>
            <a:xfrm>
              <a:off x="4459561" y="3737801"/>
              <a:ext cx="3143352" cy="2308324"/>
            </a:xfrm>
            <a:prstGeom prst="rect">
              <a:avLst/>
            </a:prstGeom>
            <a:noFill/>
          </p:spPr>
          <p:txBody>
            <a:bodyPr wrap="square">
              <a:spAutoFit/>
            </a:bodyPr>
            <a:lstStyle/>
            <a:p>
              <a:pPr algn="just"/>
              <a:r>
                <a:rPr lang="en-US" sz="1600" dirty="0"/>
                <a:t>The key features of Telangana's </a:t>
              </a:r>
              <a:r>
                <a:rPr lang="en-US" sz="1600" dirty="0" err="1"/>
                <a:t>favourable</a:t>
              </a:r>
              <a:r>
                <a:rPr lang="en-US" sz="1600" dirty="0"/>
                <a:t> business environment include Low taxes, Easy-to-do-business regulations, Good infrastructure and Skilled workforce The government has set up a number of agencies to help businesses and to resolve any issues they may face.</a:t>
              </a:r>
              <a:endParaRPr lang="en-IN" sz="1600" dirty="0"/>
            </a:p>
          </p:txBody>
        </p:sp>
      </p:grpSp>
      <p:grpSp>
        <p:nvGrpSpPr>
          <p:cNvPr id="57" name="Group 56">
            <a:extLst>
              <a:ext uri="{FF2B5EF4-FFF2-40B4-BE49-F238E27FC236}">
                <a16:creationId xmlns:a16="http://schemas.microsoft.com/office/drawing/2014/main" id="{69377EC5-C3FE-97D6-414B-3FA7677DC9C7}"/>
              </a:ext>
            </a:extLst>
          </p:cNvPr>
          <p:cNvGrpSpPr/>
          <p:nvPr/>
        </p:nvGrpSpPr>
        <p:grpSpPr>
          <a:xfrm>
            <a:off x="7572437" y="901348"/>
            <a:ext cx="4420709" cy="5185785"/>
            <a:chOff x="3799004" y="812164"/>
            <a:chExt cx="4025260" cy="5252681"/>
          </a:xfrm>
        </p:grpSpPr>
        <p:grpSp>
          <p:nvGrpSpPr>
            <p:cNvPr id="58" name="Group 57">
              <a:extLst>
                <a:ext uri="{FF2B5EF4-FFF2-40B4-BE49-F238E27FC236}">
                  <a16:creationId xmlns:a16="http://schemas.microsoft.com/office/drawing/2014/main" id="{3713C7B7-341F-7D5F-C4DA-E545B794C70E}"/>
                </a:ext>
              </a:extLst>
            </p:cNvPr>
            <p:cNvGrpSpPr/>
            <p:nvPr/>
          </p:nvGrpSpPr>
          <p:grpSpPr>
            <a:xfrm>
              <a:off x="3799004" y="812164"/>
              <a:ext cx="4025260" cy="5252681"/>
              <a:chOff x="5280096" y="161809"/>
              <a:chExt cx="5205651" cy="5294757"/>
            </a:xfrm>
          </p:grpSpPr>
          <p:grpSp>
            <p:nvGrpSpPr>
              <p:cNvPr id="62" name="Group 61">
                <a:extLst>
                  <a:ext uri="{FF2B5EF4-FFF2-40B4-BE49-F238E27FC236}">
                    <a16:creationId xmlns:a16="http://schemas.microsoft.com/office/drawing/2014/main" id="{7EF76459-4630-DC63-E47F-90E55BCC54A0}"/>
                  </a:ext>
                </a:extLst>
              </p:cNvPr>
              <p:cNvGrpSpPr/>
              <p:nvPr/>
            </p:nvGrpSpPr>
            <p:grpSpPr>
              <a:xfrm>
                <a:off x="5794912" y="2541543"/>
                <a:ext cx="4690835" cy="2915023"/>
                <a:chOff x="665249" y="1416490"/>
                <a:chExt cx="4630087" cy="3712112"/>
              </a:xfrm>
            </p:grpSpPr>
            <p:grpSp>
              <p:nvGrpSpPr>
                <p:cNvPr id="64" name="Group 63">
                  <a:extLst>
                    <a:ext uri="{FF2B5EF4-FFF2-40B4-BE49-F238E27FC236}">
                      <a16:creationId xmlns:a16="http://schemas.microsoft.com/office/drawing/2014/main" id="{7439FA2A-9AC3-F2E4-5E3B-78BB5A9864ED}"/>
                    </a:ext>
                  </a:extLst>
                </p:cNvPr>
                <p:cNvGrpSpPr/>
                <p:nvPr/>
              </p:nvGrpSpPr>
              <p:grpSpPr>
                <a:xfrm>
                  <a:off x="665249" y="1416490"/>
                  <a:ext cx="4630087" cy="3712112"/>
                  <a:chOff x="2681214" y="717257"/>
                  <a:chExt cx="4989091" cy="4142380"/>
                </a:xfrm>
              </p:grpSpPr>
              <p:grpSp>
                <p:nvGrpSpPr>
                  <p:cNvPr id="66" name="Group 65">
                    <a:extLst>
                      <a:ext uri="{FF2B5EF4-FFF2-40B4-BE49-F238E27FC236}">
                        <a16:creationId xmlns:a16="http://schemas.microsoft.com/office/drawing/2014/main" id="{A1192CF6-F38D-939A-9C71-7D733F6B9F7F}"/>
                      </a:ext>
                    </a:extLst>
                  </p:cNvPr>
                  <p:cNvGrpSpPr/>
                  <p:nvPr/>
                </p:nvGrpSpPr>
                <p:grpSpPr>
                  <a:xfrm>
                    <a:off x="2681214" y="717257"/>
                    <a:ext cx="4989091" cy="4142380"/>
                    <a:chOff x="316311" y="1291140"/>
                    <a:chExt cx="4474372" cy="3928963"/>
                  </a:xfrm>
                </p:grpSpPr>
                <p:grpSp>
                  <p:nvGrpSpPr>
                    <p:cNvPr id="68" name="Group 67">
                      <a:extLst>
                        <a:ext uri="{FF2B5EF4-FFF2-40B4-BE49-F238E27FC236}">
                          <a16:creationId xmlns:a16="http://schemas.microsoft.com/office/drawing/2014/main" id="{7C26EC39-5D75-505D-2B73-E6C9ED23B7ED}"/>
                        </a:ext>
                      </a:extLst>
                    </p:cNvPr>
                    <p:cNvGrpSpPr/>
                    <p:nvPr/>
                  </p:nvGrpSpPr>
                  <p:grpSpPr>
                    <a:xfrm>
                      <a:off x="316311" y="1291140"/>
                      <a:ext cx="4474372" cy="3928963"/>
                      <a:chOff x="210222" y="1723196"/>
                      <a:chExt cx="4737035" cy="4127501"/>
                    </a:xfrm>
                    <a:effectLst>
                      <a:glow rad="228600">
                        <a:schemeClr val="accent3">
                          <a:satMod val="175000"/>
                          <a:alpha val="40000"/>
                        </a:schemeClr>
                      </a:glow>
                      <a:outerShdw blurRad="50800" dist="50800" dir="5400000" algn="ctr" rotWithShape="0">
                        <a:srgbClr val="000000">
                          <a:alpha val="0"/>
                        </a:srgbClr>
                      </a:outerShdw>
                    </a:effectLst>
                  </p:grpSpPr>
                  <p:sp>
                    <p:nvSpPr>
                      <p:cNvPr id="70" name="Rectangle 69">
                        <a:extLst>
                          <a:ext uri="{FF2B5EF4-FFF2-40B4-BE49-F238E27FC236}">
                            <a16:creationId xmlns:a16="http://schemas.microsoft.com/office/drawing/2014/main" id="{66A07ED7-2E0C-F700-B9D0-D7036551206A}"/>
                          </a:ext>
                        </a:extLst>
                      </p:cNvPr>
                      <p:cNvSpPr/>
                      <p:nvPr/>
                    </p:nvSpPr>
                    <p:spPr>
                      <a:xfrm>
                        <a:off x="210223" y="1723196"/>
                        <a:ext cx="4737034" cy="4127501"/>
                      </a:xfrm>
                      <a:prstGeom prst="rect">
                        <a:avLst/>
                      </a:prstGeom>
                      <a:ln w="3175">
                        <a:solidFill>
                          <a:schemeClr val="tx2">
                            <a:lumMod val="90000"/>
                            <a:lumOff val="10000"/>
                          </a:schemeClr>
                        </a:solidFill>
                      </a:ln>
                      <a:effectLst>
                        <a:outerShdw blurRad="127000" dist="76200" dir="5400000" algn="ctr" rotWithShape="0">
                          <a:srgbClr val="000000"/>
                        </a:outerShdw>
                        <a:reflection blurRad="762000" stA="99000" endPos="0" dist="50800" dir="5400000" sy="-100000" algn="bl" rotWithShape="0"/>
                      </a:effectLst>
                    </p:spPr>
                    <p:style>
                      <a:lnRef idx="2">
                        <a:schemeClr val="dk1"/>
                      </a:lnRef>
                      <a:fillRef idx="1">
                        <a:schemeClr val="lt1"/>
                      </a:fillRef>
                      <a:effectRef idx="0">
                        <a:schemeClr val="dk1"/>
                      </a:effectRef>
                      <a:fontRef idx="minor">
                        <a:schemeClr val="dk1"/>
                      </a:fontRef>
                    </p:style>
                    <p:txBody>
                      <a:bodyPr rtlCol="0" anchor="ctr"/>
                      <a:lstStyle/>
                      <a:p>
                        <a:endParaRPr lang="en-IN" dirty="0"/>
                      </a:p>
                    </p:txBody>
                  </p:sp>
                  <p:sp>
                    <p:nvSpPr>
                      <p:cNvPr id="71" name="Rectangle 70">
                        <a:extLst>
                          <a:ext uri="{FF2B5EF4-FFF2-40B4-BE49-F238E27FC236}">
                            <a16:creationId xmlns:a16="http://schemas.microsoft.com/office/drawing/2014/main" id="{194326B8-8885-EA54-3E49-0D5C01AF034A}"/>
                          </a:ext>
                        </a:extLst>
                      </p:cNvPr>
                      <p:cNvSpPr/>
                      <p:nvPr/>
                    </p:nvSpPr>
                    <p:spPr>
                      <a:xfrm>
                        <a:off x="210222" y="1732920"/>
                        <a:ext cx="4737035" cy="757651"/>
                      </a:xfrm>
                      <a:prstGeom prst="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solidFill>
                          <a:schemeClr val="tx2">
                            <a:lumMod val="90000"/>
                            <a:lumOff val="10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dirty="0"/>
                      </a:p>
                    </p:txBody>
                  </p:sp>
                  <p:sp>
                    <p:nvSpPr>
                      <p:cNvPr id="72" name="TextBox 71">
                        <a:extLst>
                          <a:ext uri="{FF2B5EF4-FFF2-40B4-BE49-F238E27FC236}">
                            <a16:creationId xmlns:a16="http://schemas.microsoft.com/office/drawing/2014/main" id="{A952BD11-A859-6619-3A02-6AF4DA25659F}"/>
                          </a:ext>
                        </a:extLst>
                      </p:cNvPr>
                      <p:cNvSpPr txBox="1"/>
                      <p:nvPr/>
                    </p:nvSpPr>
                    <p:spPr>
                      <a:xfrm>
                        <a:off x="446816" y="1855727"/>
                        <a:ext cx="4234648" cy="509047"/>
                      </a:xfrm>
                      <a:prstGeom prst="rect">
                        <a:avLst/>
                      </a:prstGeom>
                      <a:noFill/>
                      <a:ln>
                        <a:noFill/>
                      </a:ln>
                    </p:spPr>
                    <p:txBody>
                      <a:bodyPr wrap="square" rtlCol="0">
                        <a:spAutoFit/>
                      </a:bodyPr>
                      <a:lstStyle/>
                      <a:p>
                        <a:pPr algn="ctr"/>
                        <a:r>
                          <a:rPr lang="en-US" sz="1400" b="1" dirty="0">
                            <a:solidFill>
                              <a:schemeClr val="bg1"/>
                            </a:solidFill>
                            <a:latin typeface="Adobe Gothic Std B" panose="020B0800000000000000" pitchFamily="34" charset="-128"/>
                            <a:ea typeface="Adobe Gothic Std B" panose="020B0800000000000000" pitchFamily="34" charset="-128"/>
                          </a:rPr>
                          <a:t>5. Invest In Rural Development</a:t>
                        </a:r>
                        <a:endParaRPr lang="en-IN" sz="1400" b="1" dirty="0">
                          <a:solidFill>
                            <a:schemeClr val="bg1"/>
                          </a:solidFill>
                          <a:latin typeface="Adobe Gothic Std B" panose="020B0800000000000000" pitchFamily="34" charset="-128"/>
                          <a:ea typeface="Adobe Gothic Std B" panose="020B0800000000000000" pitchFamily="34" charset="-128"/>
                        </a:endParaRPr>
                      </a:p>
                    </p:txBody>
                  </p:sp>
                </p:grpSp>
                <p:sp>
                  <p:nvSpPr>
                    <p:cNvPr id="69" name="TextBox 68">
                      <a:extLst>
                        <a:ext uri="{FF2B5EF4-FFF2-40B4-BE49-F238E27FC236}">
                          <a16:creationId xmlns:a16="http://schemas.microsoft.com/office/drawing/2014/main" id="{8B71FA58-0D81-C30E-310F-04AA62385E6E}"/>
                        </a:ext>
                      </a:extLst>
                    </p:cNvPr>
                    <p:cNvSpPr txBox="1"/>
                    <p:nvPr/>
                  </p:nvSpPr>
                  <p:spPr>
                    <a:xfrm>
                      <a:off x="543581" y="1853959"/>
                      <a:ext cx="4070566" cy="368193"/>
                    </a:xfrm>
                    <a:prstGeom prst="rect">
                      <a:avLst/>
                    </a:prstGeom>
                    <a:noFill/>
                  </p:spPr>
                  <p:txBody>
                    <a:bodyPr wrap="square">
                      <a:spAutoFit/>
                    </a:bodyPr>
                    <a:lstStyle/>
                    <a:p>
                      <a:pPr algn="just">
                        <a:lnSpc>
                          <a:spcPct val="150000"/>
                        </a:lnSpc>
                      </a:pPr>
                      <a:endParaRPr lang="en-IN" dirty="0"/>
                    </a:p>
                  </p:txBody>
                </p:sp>
              </p:grpSp>
              <p:sp>
                <p:nvSpPr>
                  <p:cNvPr id="67" name="TextBox 66">
                    <a:extLst>
                      <a:ext uri="{FF2B5EF4-FFF2-40B4-BE49-F238E27FC236}">
                        <a16:creationId xmlns:a16="http://schemas.microsoft.com/office/drawing/2014/main" id="{18953545-B863-648C-C90E-3140322CEC79}"/>
                      </a:ext>
                    </a:extLst>
                  </p:cNvPr>
                  <p:cNvSpPr txBox="1"/>
                  <p:nvPr/>
                </p:nvSpPr>
                <p:spPr>
                  <a:xfrm>
                    <a:off x="3023374" y="1873923"/>
                    <a:ext cx="4316402" cy="412141"/>
                  </a:xfrm>
                  <a:prstGeom prst="rect">
                    <a:avLst/>
                  </a:prstGeom>
                  <a:noFill/>
                </p:spPr>
                <p:txBody>
                  <a:bodyPr wrap="square">
                    <a:spAutoFit/>
                  </a:bodyPr>
                  <a:lstStyle/>
                  <a:p>
                    <a:pPr algn="ctr"/>
                    <a:endParaRPr lang="en-IN" dirty="0"/>
                  </a:p>
                </p:txBody>
              </p:sp>
            </p:grpSp>
            <p:sp>
              <p:nvSpPr>
                <p:cNvPr id="65" name="TextBox 64">
                  <a:extLst>
                    <a:ext uri="{FF2B5EF4-FFF2-40B4-BE49-F238E27FC236}">
                      <a16:creationId xmlns:a16="http://schemas.microsoft.com/office/drawing/2014/main" id="{967296EB-DC66-2C22-0B17-F365FEC9E157}"/>
                    </a:ext>
                  </a:extLst>
                </p:cNvPr>
                <p:cNvSpPr txBox="1"/>
                <p:nvPr/>
              </p:nvSpPr>
              <p:spPr>
                <a:xfrm>
                  <a:off x="1082675" y="2360255"/>
                  <a:ext cx="3656389" cy="535776"/>
                </a:xfrm>
                <a:prstGeom prst="rect">
                  <a:avLst/>
                </a:prstGeom>
                <a:noFill/>
              </p:spPr>
              <p:txBody>
                <a:bodyPr wrap="square">
                  <a:spAutoFit/>
                </a:bodyPr>
                <a:lstStyle/>
                <a:p>
                  <a:pPr algn="just"/>
                  <a:endParaRPr lang="en-IN" dirty="0"/>
                </a:p>
              </p:txBody>
            </p:sp>
          </p:grpSp>
          <p:sp>
            <p:nvSpPr>
              <p:cNvPr id="63" name="TextBox 62">
                <a:extLst>
                  <a:ext uri="{FF2B5EF4-FFF2-40B4-BE49-F238E27FC236}">
                    <a16:creationId xmlns:a16="http://schemas.microsoft.com/office/drawing/2014/main" id="{8E53F9A3-7372-E91B-C876-0C2C5E63226D}"/>
                  </a:ext>
                </a:extLst>
              </p:cNvPr>
              <p:cNvSpPr txBox="1"/>
              <p:nvPr/>
            </p:nvSpPr>
            <p:spPr>
              <a:xfrm>
                <a:off x="5280096" y="161809"/>
                <a:ext cx="4059159" cy="420731"/>
              </a:xfrm>
              <a:prstGeom prst="rect">
                <a:avLst/>
              </a:prstGeom>
              <a:noFill/>
            </p:spPr>
            <p:txBody>
              <a:bodyPr wrap="square">
                <a:spAutoFit/>
              </a:bodyPr>
              <a:lstStyle/>
              <a:p>
                <a:endParaRPr lang="en-IN" dirty="0">
                  <a:solidFill>
                    <a:schemeClr val="bg1"/>
                  </a:solidFill>
                </a:endParaRPr>
              </a:p>
            </p:txBody>
          </p:sp>
        </p:grpSp>
        <p:sp>
          <p:nvSpPr>
            <p:cNvPr id="61" name="TextBox 60">
              <a:extLst>
                <a:ext uri="{FF2B5EF4-FFF2-40B4-BE49-F238E27FC236}">
                  <a16:creationId xmlns:a16="http://schemas.microsoft.com/office/drawing/2014/main" id="{7237397D-6CAD-EAE4-1B39-0277CA3F9245}"/>
                </a:ext>
              </a:extLst>
            </p:cNvPr>
            <p:cNvSpPr txBox="1"/>
            <p:nvPr/>
          </p:nvSpPr>
          <p:spPr>
            <a:xfrm>
              <a:off x="4459561" y="3737800"/>
              <a:ext cx="3143352" cy="392319"/>
            </a:xfrm>
            <a:prstGeom prst="rect">
              <a:avLst/>
            </a:prstGeom>
            <a:noFill/>
          </p:spPr>
          <p:txBody>
            <a:bodyPr wrap="square">
              <a:spAutoFit/>
            </a:bodyPr>
            <a:lstStyle/>
            <a:p>
              <a:pPr algn="just"/>
              <a:endParaRPr lang="en-IN" sz="1600" dirty="0"/>
            </a:p>
          </p:txBody>
        </p:sp>
      </p:grpSp>
      <p:pic>
        <p:nvPicPr>
          <p:cNvPr id="80" name="Graphic 79" descr="Statistics RTL">
            <a:extLst>
              <a:ext uri="{FF2B5EF4-FFF2-40B4-BE49-F238E27FC236}">
                <a16:creationId xmlns:a16="http://schemas.microsoft.com/office/drawing/2014/main" id="{A0635680-2FB6-8816-3B94-DF8FE2205CF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514775" y="2024103"/>
            <a:ext cx="914400" cy="914400"/>
          </a:xfrm>
          <a:prstGeom prst="rect">
            <a:avLst/>
          </a:prstGeom>
        </p:spPr>
      </p:pic>
      <p:sp>
        <p:nvSpPr>
          <p:cNvPr id="82" name="TextBox 81">
            <a:extLst>
              <a:ext uri="{FF2B5EF4-FFF2-40B4-BE49-F238E27FC236}">
                <a16:creationId xmlns:a16="http://schemas.microsoft.com/office/drawing/2014/main" id="{E4520508-47B7-5AD6-2899-0A3A068176DC}"/>
              </a:ext>
            </a:extLst>
          </p:cNvPr>
          <p:cNvSpPr txBox="1"/>
          <p:nvPr/>
        </p:nvSpPr>
        <p:spPr>
          <a:xfrm>
            <a:off x="8080231" y="3769630"/>
            <a:ext cx="3876773" cy="2308324"/>
          </a:xfrm>
          <a:prstGeom prst="rect">
            <a:avLst/>
          </a:prstGeom>
          <a:noFill/>
        </p:spPr>
        <p:txBody>
          <a:bodyPr wrap="square">
            <a:spAutoFit/>
          </a:bodyPr>
          <a:lstStyle/>
          <a:p>
            <a:pPr algn="just"/>
            <a:r>
              <a:rPr lang="en-US" sz="1600" dirty="0"/>
              <a:t>The Telangana government has taken a number of steps to invest in rural development. The government has launched a number of schemes and programs to improve agriculture, infrastructure, education, healthcare, and skills development in rural areas. However, more needs to be done to accelerate rural development in the state.</a:t>
            </a:r>
            <a:endParaRPr lang="en-IN" sz="1600" dirty="0"/>
          </a:p>
        </p:txBody>
      </p:sp>
    </p:spTree>
    <p:extLst>
      <p:ext uri="{BB962C8B-B14F-4D97-AF65-F5344CB8AC3E}">
        <p14:creationId xmlns:p14="http://schemas.microsoft.com/office/powerpoint/2010/main" val="11110288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28B9679A-1217-DCB6-AD09-76E784019C28}"/>
              </a:ext>
            </a:extLst>
          </p:cNvPr>
          <p:cNvSpPr/>
          <p:nvPr/>
        </p:nvSpPr>
        <p:spPr>
          <a:xfrm>
            <a:off x="4764000" y="2111864"/>
            <a:ext cx="2664000" cy="900000"/>
          </a:xfrm>
          <a:prstGeom prst="round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a:noFill/>
          </a:ln>
          <a:effectLst>
            <a:glow rad="139700">
              <a:schemeClr val="accent1">
                <a:satMod val="175000"/>
                <a:alpha val="40000"/>
              </a:schemeClr>
            </a:glow>
            <a:softEdge rad="12700"/>
          </a:effectLst>
        </p:spPr>
        <p:style>
          <a:lnRef idx="0">
            <a:scrgbClr r="0" g="0" b="0"/>
          </a:lnRef>
          <a:fillRef idx="0">
            <a:scrgbClr r="0" g="0" b="0"/>
          </a:fillRef>
          <a:effectRef idx="0">
            <a:scrgbClr r="0" g="0" b="0"/>
          </a:effectRef>
          <a:fontRef idx="minor">
            <a:schemeClr val="lt1"/>
          </a:fontRef>
        </p:style>
        <p:txBody>
          <a:bodyPr rtlCol="0" anchor="ctr"/>
          <a:lstStyle/>
          <a:p>
            <a:pPr algn="ctr"/>
            <a:r>
              <a:rPr lang="en-IN" sz="2400" dirty="0">
                <a:ln w="0"/>
                <a:solidFill>
                  <a:schemeClr val="bg1">
                    <a:lumMod val="85000"/>
                  </a:schemeClr>
                </a:solidFill>
                <a:latin typeface="Adobe Garamond Pro Bold" panose="02020702060506020403" pitchFamily="18" charset="0"/>
              </a:rPr>
              <a:t>Top 5 Recommendations</a:t>
            </a:r>
          </a:p>
        </p:txBody>
      </p:sp>
      <p:sp>
        <p:nvSpPr>
          <p:cNvPr id="6" name="Rectangle: Rounded Corners 5">
            <a:extLst>
              <a:ext uri="{FF2B5EF4-FFF2-40B4-BE49-F238E27FC236}">
                <a16:creationId xmlns:a16="http://schemas.microsoft.com/office/drawing/2014/main" id="{CDE0BD56-BD23-A174-CB3D-98EFD010EE28}"/>
              </a:ext>
            </a:extLst>
          </p:cNvPr>
          <p:cNvSpPr/>
          <p:nvPr/>
        </p:nvSpPr>
        <p:spPr>
          <a:xfrm>
            <a:off x="7569724" y="160256"/>
            <a:ext cx="4421171" cy="1621410"/>
          </a:xfrm>
          <a:prstGeom prst="round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latin typeface="Adobe Hebrew" panose="02040503050201020203" pitchFamily="18" charset="-79"/>
                <a:cs typeface="Adobe Hebrew" panose="02040503050201020203" pitchFamily="18" charset="-79"/>
              </a:rPr>
              <a:t>1.Telangana should invest in research and development (R&amp;D) to promote innovation and create new products and services. This will help to make the state's economy more competitive and resilient.</a:t>
            </a:r>
            <a:endParaRPr lang="en-IN" dirty="0">
              <a:latin typeface="Adobe Hebrew" panose="02040503050201020203" pitchFamily="18" charset="-79"/>
              <a:cs typeface="Adobe Hebrew" panose="02040503050201020203" pitchFamily="18" charset="-79"/>
            </a:endParaRPr>
          </a:p>
        </p:txBody>
      </p:sp>
      <p:sp>
        <p:nvSpPr>
          <p:cNvPr id="12" name="Rectangle: Rounded Corners 11">
            <a:extLst>
              <a:ext uri="{FF2B5EF4-FFF2-40B4-BE49-F238E27FC236}">
                <a16:creationId xmlns:a16="http://schemas.microsoft.com/office/drawing/2014/main" id="{AAABD7F9-2E0D-DBE5-F46F-0E53CC0637C3}"/>
              </a:ext>
            </a:extLst>
          </p:cNvPr>
          <p:cNvSpPr/>
          <p:nvPr/>
        </p:nvSpPr>
        <p:spPr>
          <a:xfrm>
            <a:off x="7569724" y="2688211"/>
            <a:ext cx="4421171" cy="1621410"/>
          </a:xfrm>
          <a:prstGeom prst="round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400" dirty="0">
                <a:latin typeface="Adobe Hebrew" panose="02040503050201020203" pitchFamily="18" charset="-79"/>
                <a:cs typeface="Adobe Hebrew" panose="02040503050201020203" pitchFamily="18" charset="-79"/>
              </a:rPr>
              <a:t>2.</a:t>
            </a:r>
            <a:r>
              <a:rPr lang="en-US" sz="1400" dirty="0">
                <a:latin typeface="Adobe Hebrew" panose="02040503050201020203" pitchFamily="18" charset="-79"/>
                <a:cs typeface="Adobe Hebrew" panose="02040503050201020203" pitchFamily="18" charset="-79"/>
              </a:rPr>
              <a:t> Improving skilling and workforce development in Telangana will have a number of benefits for the state. It will help to boost economic growth, create new jobs, and reduce poverty and inequality. It will also help to make Telangana's workforce more competitive and productive.</a:t>
            </a:r>
            <a:endParaRPr lang="en-IN" sz="1400" dirty="0">
              <a:latin typeface="Adobe Hebrew" panose="02040503050201020203" pitchFamily="18" charset="-79"/>
              <a:cs typeface="Adobe Hebrew" panose="02040503050201020203" pitchFamily="18" charset="-79"/>
            </a:endParaRPr>
          </a:p>
        </p:txBody>
      </p:sp>
      <p:sp>
        <p:nvSpPr>
          <p:cNvPr id="13" name="Rectangle: Rounded Corners 12">
            <a:extLst>
              <a:ext uri="{FF2B5EF4-FFF2-40B4-BE49-F238E27FC236}">
                <a16:creationId xmlns:a16="http://schemas.microsoft.com/office/drawing/2014/main" id="{F9E513A7-AAB2-C13B-33F2-24363C09539C}"/>
              </a:ext>
            </a:extLst>
          </p:cNvPr>
          <p:cNvSpPr/>
          <p:nvPr/>
        </p:nvSpPr>
        <p:spPr>
          <a:xfrm>
            <a:off x="3478491" y="4639558"/>
            <a:ext cx="4977352" cy="1621410"/>
          </a:xfrm>
          <a:prstGeom prst="round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just"/>
            <a:r>
              <a:rPr lang="en-US" dirty="0">
                <a:latin typeface="Adobe Hebrew" panose="02040503050201020203" pitchFamily="18" charset="-79"/>
                <a:cs typeface="Adobe Hebrew" panose="02040503050201020203" pitchFamily="18" charset="-79"/>
              </a:rPr>
              <a:t>3. Telangana should keep investing in high-paying sectors like IT, pharmaceuticals, and manufacturing. These sectors offer good jobs and can help the economy grow in other districts as well. </a:t>
            </a:r>
            <a:endParaRPr lang="en-IN" dirty="0">
              <a:latin typeface="Adobe Hebrew" panose="02040503050201020203" pitchFamily="18" charset="-79"/>
              <a:cs typeface="Adobe Hebrew" panose="02040503050201020203" pitchFamily="18" charset="-79"/>
            </a:endParaRPr>
          </a:p>
        </p:txBody>
      </p:sp>
      <p:sp>
        <p:nvSpPr>
          <p:cNvPr id="15" name="Rectangle: Rounded Corners 14">
            <a:extLst>
              <a:ext uri="{FF2B5EF4-FFF2-40B4-BE49-F238E27FC236}">
                <a16:creationId xmlns:a16="http://schemas.microsoft.com/office/drawing/2014/main" id="{093C244F-E96E-5AA0-1FDC-0FBBBB674585}"/>
              </a:ext>
            </a:extLst>
          </p:cNvPr>
          <p:cNvSpPr/>
          <p:nvPr/>
        </p:nvSpPr>
        <p:spPr>
          <a:xfrm>
            <a:off x="134654" y="2611224"/>
            <a:ext cx="4421171" cy="1820945"/>
          </a:xfrm>
          <a:prstGeom prst="round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just"/>
            <a:r>
              <a:rPr lang="en-US" sz="2000" dirty="0">
                <a:latin typeface="Adobe Hebrew" panose="02040503050201020203" pitchFamily="18" charset="-79"/>
                <a:cs typeface="Adobe Hebrew" panose="02040503050201020203" pitchFamily="18" charset="-79"/>
              </a:rPr>
              <a:t>4.</a:t>
            </a:r>
            <a:r>
              <a:rPr lang="en-US" sz="1200" dirty="0">
                <a:latin typeface="Adobe Hebrew" panose="02040503050201020203" pitchFamily="18" charset="-79"/>
                <a:cs typeface="Adobe Hebrew" panose="02040503050201020203" pitchFamily="18" charset="-79"/>
              </a:rPr>
              <a:t> Promoting job creation and entrepreneurship in rural areas is essential for achieving sustained and inclusive economic growth in Telangana. Rural areas in Telangana account for over 70% of the state's population and contribute significantly to the state's economy. However, rural areas in Telangana also face a number of challenges, including poverty, lack of access to basic infrastructure and services, and limited employment opportunities..</a:t>
            </a:r>
            <a:endParaRPr lang="en-IN" sz="1200" dirty="0">
              <a:latin typeface="Adobe Hebrew" panose="02040503050201020203" pitchFamily="18" charset="-79"/>
              <a:cs typeface="Adobe Hebrew" panose="02040503050201020203" pitchFamily="18" charset="-79"/>
            </a:endParaRPr>
          </a:p>
        </p:txBody>
      </p:sp>
      <p:sp>
        <p:nvSpPr>
          <p:cNvPr id="16" name="Rectangle: Rounded Corners 15">
            <a:extLst>
              <a:ext uri="{FF2B5EF4-FFF2-40B4-BE49-F238E27FC236}">
                <a16:creationId xmlns:a16="http://schemas.microsoft.com/office/drawing/2014/main" id="{7005BCB5-8BE7-E032-96B6-0FE4D4DB5BFC}"/>
              </a:ext>
            </a:extLst>
          </p:cNvPr>
          <p:cNvSpPr/>
          <p:nvPr/>
        </p:nvSpPr>
        <p:spPr>
          <a:xfrm>
            <a:off x="201105" y="290920"/>
            <a:ext cx="4421171" cy="1820944"/>
          </a:xfrm>
          <a:prstGeom prst="round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just"/>
            <a:r>
              <a:rPr lang="en-US" sz="2000" dirty="0">
                <a:latin typeface="Adobe Hebrew" panose="02040503050201020203" pitchFamily="18" charset="-79"/>
                <a:cs typeface="Adobe Hebrew" panose="02040503050201020203" pitchFamily="18" charset="-79"/>
              </a:rPr>
              <a:t>5.</a:t>
            </a:r>
            <a:r>
              <a:rPr lang="en-US" sz="1400" dirty="0">
                <a:latin typeface="Adobe Hebrew" panose="02040503050201020203" pitchFamily="18" charset="-79"/>
                <a:cs typeface="Adobe Hebrew" panose="02040503050201020203" pitchFamily="18" charset="-79"/>
              </a:rPr>
              <a:t> Developing incentives for environmentally responsible practices can help to encourage businesses and individuals to adopt sustainable practices. The government can provide tax breaks, subsidies, or other incentives to businesses that invest in renewable energy, reduce pollution, or adopt sustainable agriculture practices.</a:t>
            </a:r>
            <a:endParaRPr lang="en-IN" sz="1400" dirty="0">
              <a:latin typeface="Adobe Hebrew" panose="02040503050201020203" pitchFamily="18" charset="-79"/>
              <a:cs typeface="Adobe Hebrew" panose="02040503050201020203" pitchFamily="18" charset="-79"/>
            </a:endParaRPr>
          </a:p>
        </p:txBody>
      </p:sp>
    </p:spTree>
    <p:extLst>
      <p:ext uri="{BB962C8B-B14F-4D97-AF65-F5344CB8AC3E}">
        <p14:creationId xmlns:p14="http://schemas.microsoft.com/office/powerpoint/2010/main" val="160030446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7403D6F-5589-9187-99D6-3177EE535D77}"/>
              </a:ext>
            </a:extLst>
          </p:cNvPr>
          <p:cNvSpPr txBox="1"/>
          <p:nvPr/>
        </p:nvSpPr>
        <p:spPr>
          <a:xfrm>
            <a:off x="1319754" y="2073896"/>
            <a:ext cx="9181706" cy="1938992"/>
          </a:xfrm>
          <a:prstGeom prst="rect">
            <a:avLst/>
          </a:prstGeom>
          <a:solidFill>
            <a:schemeClr val="tx2">
              <a:lumMod val="10000"/>
              <a:lumOff val="90000"/>
            </a:schemeClr>
          </a:solidFill>
          <a:effectLst>
            <a:glow rad="139700">
              <a:schemeClr val="accent5">
                <a:satMod val="175000"/>
                <a:alpha val="40000"/>
              </a:schemeClr>
            </a:glow>
          </a:effectLst>
          <a:scene3d>
            <a:camera prst="orthographicFront"/>
            <a:lightRig rig="threePt" dir="t"/>
          </a:scene3d>
          <a:sp3d>
            <a:bevelT/>
          </a:sp3d>
        </p:spPr>
        <p:txBody>
          <a:bodyPr wrap="square" rtlCol="0">
            <a:spAutoFit/>
          </a:bodyPr>
          <a:lstStyle/>
          <a:p>
            <a:pPr algn="just"/>
            <a:r>
              <a:rPr lang="en-US" sz="2000" dirty="0"/>
              <a:t>In summary, the Telangana growth analysis project highlights important areas for further investigation and action. These suggest the need for a comprehensive examination of E-stamp registration adoption, an exploration of the causes behind seasonal activity peaks, and a focus on addressing the dominance of motorcycles in the transportation sector. These findings can inform policy decisions and strategies aimed at promoting balanced growth and development in Telangana.</a:t>
            </a:r>
            <a:endParaRPr lang="en-IN" sz="2000" dirty="0"/>
          </a:p>
        </p:txBody>
      </p:sp>
      <p:sp>
        <p:nvSpPr>
          <p:cNvPr id="3" name="TextBox 2">
            <a:extLst>
              <a:ext uri="{FF2B5EF4-FFF2-40B4-BE49-F238E27FC236}">
                <a16:creationId xmlns:a16="http://schemas.microsoft.com/office/drawing/2014/main" id="{E8123947-BFA0-9E00-76D8-9E515381F458}"/>
              </a:ext>
            </a:extLst>
          </p:cNvPr>
          <p:cNvSpPr txBox="1"/>
          <p:nvPr/>
        </p:nvSpPr>
        <p:spPr>
          <a:xfrm>
            <a:off x="1319754" y="775652"/>
            <a:ext cx="7352906" cy="646331"/>
          </a:xfrm>
          <a:prstGeom prst="rect">
            <a:avLst/>
          </a:prstGeom>
          <a:solidFill>
            <a:schemeClr val="accent1"/>
          </a:solidFill>
        </p:spPr>
        <p:txBody>
          <a:bodyPr wrap="square" rtlCol="0">
            <a:spAutoFit/>
          </a:bodyPr>
          <a:lstStyle/>
          <a:p>
            <a:r>
              <a:rPr lang="en-US" sz="3600" dirty="0">
                <a:solidFill>
                  <a:schemeClr val="bg1"/>
                </a:solidFill>
              </a:rPr>
              <a:t>Conclusion</a:t>
            </a:r>
            <a:endParaRPr lang="en-IN" sz="3600" dirty="0">
              <a:solidFill>
                <a:schemeClr val="bg1"/>
              </a:solidFill>
            </a:endParaRPr>
          </a:p>
        </p:txBody>
      </p:sp>
    </p:spTree>
    <p:extLst>
      <p:ext uri="{BB962C8B-B14F-4D97-AF65-F5344CB8AC3E}">
        <p14:creationId xmlns:p14="http://schemas.microsoft.com/office/powerpoint/2010/main" val="164355622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2C4D9E9-7767-7910-83EC-37C3C4DDEEA5}"/>
              </a:ext>
            </a:extLst>
          </p:cNvPr>
          <p:cNvSpPr txBox="1"/>
          <p:nvPr/>
        </p:nvSpPr>
        <p:spPr>
          <a:xfrm>
            <a:off x="631596" y="377073"/>
            <a:ext cx="6466788" cy="584775"/>
          </a:xfrm>
          <a:prstGeom prst="rect">
            <a:avLst/>
          </a:prstGeom>
          <a:noFill/>
        </p:spPr>
        <p:txBody>
          <a:bodyPr wrap="square" rtlCol="0">
            <a:spAutoFit/>
          </a:bodyPr>
          <a:lstStyle/>
          <a:p>
            <a:r>
              <a:rPr lang="en-US" sz="3200" dirty="0"/>
              <a:t>References:</a:t>
            </a:r>
            <a:endParaRPr lang="en-IN" sz="3200" dirty="0"/>
          </a:p>
        </p:txBody>
      </p:sp>
      <p:sp>
        <p:nvSpPr>
          <p:cNvPr id="3" name="TextBox 2">
            <a:extLst>
              <a:ext uri="{FF2B5EF4-FFF2-40B4-BE49-F238E27FC236}">
                <a16:creationId xmlns:a16="http://schemas.microsoft.com/office/drawing/2014/main" id="{2766D805-4B4D-3EEB-FB2F-E349BD91C53B}"/>
              </a:ext>
            </a:extLst>
          </p:cNvPr>
          <p:cNvSpPr txBox="1"/>
          <p:nvPr/>
        </p:nvSpPr>
        <p:spPr>
          <a:xfrm>
            <a:off x="631596" y="1423447"/>
            <a:ext cx="10567447" cy="3416320"/>
          </a:xfrm>
          <a:prstGeom prst="rect">
            <a:avLst/>
          </a:prstGeom>
          <a:noFill/>
        </p:spPr>
        <p:txBody>
          <a:bodyPr wrap="square" rtlCol="0">
            <a:spAutoFit/>
          </a:bodyPr>
          <a:lstStyle/>
          <a:p>
            <a:r>
              <a:rPr lang="en-US" u="sng" dirty="0">
                <a:hlinkClick r:id="rId2">
                  <a:extLst>
                    <a:ext uri="{A12FA001-AC4F-418D-AE19-62706E023703}">
                      <ahyp:hlinkClr xmlns:ahyp="http://schemas.microsoft.com/office/drawing/2018/hyperlinkcolor" val="tx"/>
                    </a:ext>
                  </a:extLst>
                </a:hlinkClick>
              </a:rPr>
              <a:t>1. </a:t>
            </a:r>
            <a:r>
              <a:rPr lang="en-US" u="sng" dirty="0" err="1">
                <a:hlinkClick r:id="rId2">
                  <a:extLst>
                    <a:ext uri="{A12FA001-AC4F-418D-AE19-62706E023703}">
                      <ahyp:hlinkClr xmlns:ahyp="http://schemas.microsoft.com/office/drawing/2018/hyperlinkcolor" val="tx"/>
                    </a:ext>
                  </a:extLst>
                </a:hlinkClick>
              </a:rPr>
              <a:t>Codebasics</a:t>
            </a:r>
            <a:r>
              <a:rPr lang="en-US" u="sng" dirty="0">
                <a:hlinkClick r:id="rId2">
                  <a:extLst>
                    <a:ext uri="{A12FA001-AC4F-418D-AE19-62706E023703}">
                      <ahyp:hlinkClr xmlns:ahyp="http://schemas.microsoft.com/office/drawing/2018/hyperlinkcolor" val="tx"/>
                    </a:ext>
                  </a:extLst>
                </a:hlinkClick>
              </a:rPr>
              <a:t> : Resume Project 7 challenge </a:t>
            </a:r>
          </a:p>
          <a:p>
            <a:r>
              <a:rPr lang="en-US" dirty="0">
                <a:solidFill>
                  <a:srgbClr val="2998E3"/>
                </a:solidFill>
                <a:hlinkClick r:id="rId2">
                  <a:extLst>
                    <a:ext uri="{A12FA001-AC4F-418D-AE19-62706E023703}">
                      <ahyp:hlinkClr xmlns:ahyp="http://schemas.microsoft.com/office/drawing/2018/hyperlinkcolor" val="tx"/>
                    </a:ext>
                  </a:extLst>
                </a:hlinkClick>
              </a:rPr>
              <a:t>https://codebasics.io/challenge/codebasics-resume-project-challenge</a:t>
            </a:r>
            <a:endParaRPr lang="en-US" dirty="0">
              <a:solidFill>
                <a:srgbClr val="2998E3"/>
              </a:solidFill>
            </a:endParaRPr>
          </a:p>
          <a:p>
            <a:endParaRPr lang="en-US" dirty="0">
              <a:solidFill>
                <a:srgbClr val="2998E3"/>
              </a:solidFill>
            </a:endParaRPr>
          </a:p>
          <a:p>
            <a:r>
              <a:rPr lang="en-US" dirty="0"/>
              <a:t>2. Open Data Telangana</a:t>
            </a:r>
          </a:p>
          <a:p>
            <a:r>
              <a:rPr lang="en-IN" dirty="0">
                <a:hlinkClick r:id="rId3"/>
              </a:rPr>
              <a:t>https://data.telangana.gov.in/</a:t>
            </a:r>
            <a:endParaRPr lang="en-IN" dirty="0"/>
          </a:p>
          <a:p>
            <a:endParaRPr lang="en-IN" dirty="0"/>
          </a:p>
          <a:p>
            <a:r>
              <a:rPr lang="en-IN" dirty="0"/>
              <a:t>3. </a:t>
            </a:r>
            <a:r>
              <a:rPr lang="en-US" dirty="0"/>
              <a:t>Telangana State Development Planning Society</a:t>
            </a:r>
          </a:p>
          <a:p>
            <a:r>
              <a:rPr lang="en-IN" dirty="0">
                <a:hlinkClick r:id="rId4"/>
              </a:rPr>
              <a:t>https://www.tsdps.telangana.gov.in/</a:t>
            </a:r>
            <a:endParaRPr lang="en-IN" dirty="0"/>
          </a:p>
          <a:p>
            <a:endParaRPr lang="en-IN" dirty="0"/>
          </a:p>
          <a:p>
            <a:r>
              <a:rPr lang="en-IN" dirty="0"/>
              <a:t>4. Telangana Life Sciences</a:t>
            </a:r>
          </a:p>
          <a:p>
            <a:r>
              <a:rPr lang="en-IN" dirty="0">
                <a:hlinkClick r:id="rId5"/>
              </a:rPr>
              <a:t>https://lifesciences.telangana.gov.in/why-telangana/infrastructure/</a:t>
            </a:r>
            <a:endParaRPr lang="en-IN" dirty="0"/>
          </a:p>
          <a:p>
            <a:endParaRPr lang="en-IN" dirty="0"/>
          </a:p>
        </p:txBody>
      </p:sp>
    </p:spTree>
    <p:extLst>
      <p:ext uri="{BB962C8B-B14F-4D97-AF65-F5344CB8AC3E}">
        <p14:creationId xmlns:p14="http://schemas.microsoft.com/office/powerpoint/2010/main" val="20583511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5D7EECF-0130-2D02-0DCD-64D523881AFF}"/>
              </a:ext>
            </a:extLst>
          </p:cNvPr>
          <p:cNvSpPr txBox="1"/>
          <p:nvPr/>
        </p:nvSpPr>
        <p:spPr>
          <a:xfrm>
            <a:off x="3648173" y="1989054"/>
            <a:ext cx="9012025" cy="1107996"/>
          </a:xfrm>
          <a:prstGeom prst="rect">
            <a:avLst/>
          </a:prstGeom>
          <a:noFill/>
        </p:spPr>
        <p:txBody>
          <a:bodyPr wrap="square" rtlCol="0">
            <a:spAutoFit/>
          </a:bodyPr>
          <a:lstStyle/>
          <a:p>
            <a:r>
              <a:rPr lang="en-US" sz="6600" dirty="0"/>
              <a:t>Thank you </a:t>
            </a:r>
            <a:endParaRPr lang="en-IN" sz="6600" dirty="0"/>
          </a:p>
        </p:txBody>
      </p:sp>
      <p:sp>
        <p:nvSpPr>
          <p:cNvPr id="3" name="TextBox 2">
            <a:extLst>
              <a:ext uri="{FF2B5EF4-FFF2-40B4-BE49-F238E27FC236}">
                <a16:creationId xmlns:a16="http://schemas.microsoft.com/office/drawing/2014/main" id="{A348DA56-A83F-B1FC-BCBA-9589813EE221}"/>
              </a:ext>
            </a:extLst>
          </p:cNvPr>
          <p:cNvSpPr txBox="1"/>
          <p:nvPr/>
        </p:nvSpPr>
        <p:spPr>
          <a:xfrm>
            <a:off x="8672660" y="5382705"/>
            <a:ext cx="3676454" cy="923330"/>
          </a:xfrm>
          <a:prstGeom prst="rect">
            <a:avLst/>
          </a:prstGeom>
          <a:noFill/>
        </p:spPr>
        <p:txBody>
          <a:bodyPr wrap="square" rtlCol="0">
            <a:spAutoFit/>
          </a:bodyPr>
          <a:lstStyle/>
          <a:p>
            <a:r>
              <a:rPr lang="en-US" dirty="0"/>
              <a:t>Gmail: </a:t>
            </a:r>
            <a:r>
              <a:rPr lang="en-US" dirty="0">
                <a:hlinkClick r:id="rId2"/>
              </a:rPr>
              <a:t>hemanth5shettigar@gmail.com</a:t>
            </a:r>
            <a:endParaRPr lang="en-US" dirty="0"/>
          </a:p>
          <a:p>
            <a:endParaRPr lang="en-IN" dirty="0"/>
          </a:p>
        </p:txBody>
      </p:sp>
    </p:spTree>
    <p:extLst>
      <p:ext uri="{BB962C8B-B14F-4D97-AF65-F5344CB8AC3E}">
        <p14:creationId xmlns:p14="http://schemas.microsoft.com/office/powerpoint/2010/main" val="33871960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6037D14-5468-5C1A-E335-65C6FC8936CF}"/>
              </a:ext>
            </a:extLst>
          </p:cNvPr>
          <p:cNvSpPr txBox="1"/>
          <p:nvPr/>
        </p:nvSpPr>
        <p:spPr>
          <a:xfrm>
            <a:off x="0" y="1888970"/>
            <a:ext cx="5364480" cy="1323439"/>
          </a:xfrm>
          <a:prstGeom prst="rect">
            <a:avLst/>
          </a:prstGeom>
          <a:noFill/>
        </p:spPr>
        <p:txBody>
          <a:bodyPr wrap="square" rtlCol="0">
            <a:spAutoFit/>
            <a:scene3d>
              <a:camera prst="perspectiveRight"/>
              <a:lightRig rig="threePt" dir="t"/>
            </a:scene3d>
          </a:bodyPr>
          <a:lstStyle/>
          <a:p>
            <a:pPr algn="ctr"/>
            <a:r>
              <a:rPr lang="en-IN" sz="4000" dirty="0">
                <a:ln w="0">
                  <a:solidFill>
                    <a:schemeClr val="accent3">
                      <a:lumMod val="60000"/>
                      <a:lumOff val="40000"/>
                    </a:schemeClr>
                  </a:solidFill>
                </a:ln>
                <a:solidFill>
                  <a:schemeClr val="tx2">
                    <a:lumMod val="75000"/>
                    <a:lumOff val="25000"/>
                  </a:schemeClr>
                </a:solidFill>
                <a:latin typeface="Bookman Old Style" panose="02050604050505020204" pitchFamily="18" charset="0"/>
              </a:rPr>
              <a:t>Stamp Registration Analysis </a:t>
            </a:r>
          </a:p>
        </p:txBody>
      </p:sp>
    </p:spTree>
    <p:extLst>
      <p:ext uri="{BB962C8B-B14F-4D97-AF65-F5344CB8AC3E}">
        <p14:creationId xmlns:p14="http://schemas.microsoft.com/office/powerpoint/2010/main" val="13474869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Diagonal Corners Rounded 3">
            <a:extLst>
              <a:ext uri="{FF2B5EF4-FFF2-40B4-BE49-F238E27FC236}">
                <a16:creationId xmlns:a16="http://schemas.microsoft.com/office/drawing/2014/main" id="{1E1AF425-CA43-2DB1-A043-0A6BCE13A310}"/>
              </a:ext>
            </a:extLst>
          </p:cNvPr>
          <p:cNvSpPr/>
          <p:nvPr/>
        </p:nvSpPr>
        <p:spPr>
          <a:xfrm>
            <a:off x="538480" y="1856350"/>
            <a:ext cx="10911840" cy="3477650"/>
          </a:xfrm>
          <a:prstGeom prst="round2DiagRect">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a:glow rad="101600">
              <a:schemeClr val="accent6">
                <a:satMod val="175000"/>
                <a:alpha val="40000"/>
              </a:schemeClr>
            </a:glow>
            <a:innerShdw blurRad="88900" dist="50800" dir="7320000">
              <a:prstClr val="black">
                <a:alpha val="50000"/>
              </a:prstClr>
            </a:innerShdw>
            <a:reflection blurRad="88900" stA="50000" endA="300" endPos="34000" dist="635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4EAD5A3B-A094-E348-5804-2C9F466B901A}"/>
              </a:ext>
            </a:extLst>
          </p:cNvPr>
          <p:cNvSpPr txBox="1"/>
          <p:nvPr/>
        </p:nvSpPr>
        <p:spPr>
          <a:xfrm>
            <a:off x="673913" y="665117"/>
            <a:ext cx="4687410" cy="523220"/>
          </a:xfrm>
          <a:prstGeom prst="rect">
            <a:avLst/>
          </a:prstGeom>
          <a:blipFill>
            <a:blip r:embed="rId2"/>
            <a:stretch>
              <a:fillRect/>
            </a:stretch>
          </a:blipFill>
        </p:spPr>
        <p:txBody>
          <a:bodyPr wrap="square" rtlCol="0">
            <a:spAutoFit/>
          </a:bodyPr>
          <a:lstStyle/>
          <a:p>
            <a:r>
              <a:rPr lang="en-IN" sz="2800" b="1" dirty="0"/>
              <a:t> Stamp Registration Analysis </a:t>
            </a:r>
          </a:p>
        </p:txBody>
      </p:sp>
      <p:sp>
        <p:nvSpPr>
          <p:cNvPr id="3" name="TextBox 2">
            <a:extLst>
              <a:ext uri="{FF2B5EF4-FFF2-40B4-BE49-F238E27FC236}">
                <a16:creationId xmlns:a16="http://schemas.microsoft.com/office/drawing/2014/main" id="{C1F79919-1CC3-EE40-B796-B9EAD0C08899}"/>
              </a:ext>
            </a:extLst>
          </p:cNvPr>
          <p:cNvSpPr txBox="1"/>
          <p:nvPr/>
        </p:nvSpPr>
        <p:spPr>
          <a:xfrm>
            <a:off x="972400" y="2228498"/>
            <a:ext cx="9685538" cy="1703543"/>
          </a:xfrm>
          <a:prstGeom prst="rect">
            <a:avLst/>
          </a:prstGeom>
          <a:noFill/>
        </p:spPr>
        <p:txBody>
          <a:bodyPr wrap="square" rtlCol="0">
            <a:spAutoFit/>
          </a:bodyPr>
          <a:lstStyle/>
          <a:p>
            <a:pPr marL="285750" indent="-285750" algn="just">
              <a:lnSpc>
                <a:spcPct val="150000"/>
              </a:lnSpc>
              <a:buFont typeface="Wingdings" panose="05000000000000000000" pitchFamily="2" charset="2"/>
              <a:buChar char="v"/>
            </a:pPr>
            <a:r>
              <a:rPr lang="en-US" b="1" dirty="0"/>
              <a:t>In this part, we will focus on analyzing important data about document registration and e-stamps in Telangana.</a:t>
            </a:r>
          </a:p>
          <a:p>
            <a:pPr marL="285750" indent="-285750" algn="just">
              <a:lnSpc>
                <a:spcPct val="150000"/>
              </a:lnSpc>
              <a:buFont typeface="Wingdings" panose="05000000000000000000" pitchFamily="2" charset="2"/>
              <a:buChar char="v"/>
            </a:pPr>
            <a:r>
              <a:rPr lang="en-US" b="1" dirty="0"/>
              <a:t>This data provides information about the revenue generated from document registration, the number of e-stamp challans issued, and other related data.</a:t>
            </a:r>
            <a:endParaRPr lang="en-IN" b="1" dirty="0"/>
          </a:p>
        </p:txBody>
      </p:sp>
      <p:pic>
        <p:nvPicPr>
          <p:cNvPr id="6" name="Graphic 5" descr="Chat">
            <a:extLst>
              <a:ext uri="{FF2B5EF4-FFF2-40B4-BE49-F238E27FC236}">
                <a16:creationId xmlns:a16="http://schemas.microsoft.com/office/drawing/2014/main" id="{08ECD707-318F-A80A-7F40-8A314D2EEB7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892320" y="5156200"/>
            <a:ext cx="1116000" cy="1116000"/>
          </a:xfrm>
          <a:prstGeom prst="rect">
            <a:avLst/>
          </a:prstGeom>
          <a:effectLst>
            <a:glow rad="139700">
              <a:schemeClr val="accent5">
                <a:satMod val="175000"/>
                <a:alpha val="40000"/>
              </a:schemeClr>
            </a:glow>
          </a:effectLst>
        </p:spPr>
      </p:pic>
    </p:spTree>
    <p:extLst>
      <p:ext uri="{BB962C8B-B14F-4D97-AF65-F5344CB8AC3E}">
        <p14:creationId xmlns:p14="http://schemas.microsoft.com/office/powerpoint/2010/main" val="7205588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FF95E1E-4FBC-6A49-173C-311FBAE53EB8}"/>
              </a:ext>
            </a:extLst>
          </p:cNvPr>
          <p:cNvPicPr>
            <a:picLocks noChangeAspect="1"/>
          </p:cNvPicPr>
          <p:nvPr/>
        </p:nvPicPr>
        <p:blipFill>
          <a:blip r:embed="rId2"/>
          <a:stretch>
            <a:fillRect/>
          </a:stretch>
        </p:blipFill>
        <p:spPr>
          <a:xfrm>
            <a:off x="913174" y="837957"/>
            <a:ext cx="10260000" cy="5467394"/>
          </a:xfrm>
          <a:prstGeom prst="rect">
            <a:avLst/>
          </a:prstGeom>
        </p:spPr>
      </p:pic>
      <p:sp>
        <p:nvSpPr>
          <p:cNvPr id="7" name="TextBox 6">
            <a:extLst>
              <a:ext uri="{FF2B5EF4-FFF2-40B4-BE49-F238E27FC236}">
                <a16:creationId xmlns:a16="http://schemas.microsoft.com/office/drawing/2014/main" id="{6CB7C132-678B-5D28-5D41-8C70CB8FE20B}"/>
              </a:ext>
            </a:extLst>
          </p:cNvPr>
          <p:cNvSpPr txBox="1"/>
          <p:nvPr/>
        </p:nvSpPr>
        <p:spPr>
          <a:xfrm>
            <a:off x="428348" y="3430"/>
            <a:ext cx="11229652" cy="369332"/>
          </a:xfrm>
          <a:prstGeom prst="rect">
            <a:avLst/>
          </a:prstGeom>
          <a:noFill/>
        </p:spPr>
        <p:txBody>
          <a:bodyPr wrap="square">
            <a:spAutoFit/>
          </a:bodyPr>
          <a:lstStyle/>
          <a:p>
            <a:r>
              <a:rPr lang="en-US" b="1" dirty="0"/>
              <a:t>1. How does the revenue generated from document registration vary across districts in Telangana</a:t>
            </a:r>
            <a:r>
              <a:rPr lang="en-US" dirty="0"/>
              <a:t>?</a:t>
            </a:r>
            <a:endParaRPr lang="en-IN" dirty="0"/>
          </a:p>
        </p:txBody>
      </p:sp>
    </p:spTree>
    <p:extLst>
      <p:ext uri="{BB962C8B-B14F-4D97-AF65-F5344CB8AC3E}">
        <p14:creationId xmlns:p14="http://schemas.microsoft.com/office/powerpoint/2010/main" val="39313016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94C3F26-CED7-F80C-171B-E362F4ED46D3}"/>
              </a:ext>
            </a:extLst>
          </p:cNvPr>
          <p:cNvSpPr txBox="1"/>
          <p:nvPr/>
        </p:nvSpPr>
        <p:spPr>
          <a:xfrm>
            <a:off x="532660" y="310717"/>
            <a:ext cx="2166152" cy="523220"/>
          </a:xfrm>
          <a:prstGeom prst="rect">
            <a:avLst/>
          </a:prstGeom>
          <a:blipFill>
            <a:blip r:embed="rId2"/>
            <a:tile tx="0" ty="0" sx="100000" sy="100000" flip="none" algn="tl"/>
          </a:blipFill>
        </p:spPr>
        <p:txBody>
          <a:bodyPr wrap="square" rtlCol="0">
            <a:spAutoFit/>
          </a:bodyPr>
          <a:lstStyle/>
          <a:p>
            <a:r>
              <a:rPr lang="en-US" sz="2800" b="1" dirty="0">
                <a:ln>
                  <a:solidFill>
                    <a:schemeClr val="accent3">
                      <a:lumMod val="40000"/>
                      <a:lumOff val="60000"/>
                    </a:schemeClr>
                  </a:solidFill>
                </a:ln>
                <a:solidFill>
                  <a:schemeClr val="tx1">
                    <a:lumMod val="95000"/>
                    <a:lumOff val="5000"/>
                  </a:schemeClr>
                </a:solidFill>
              </a:rPr>
              <a:t>Insights</a:t>
            </a:r>
            <a:endParaRPr lang="en-IN" sz="2800" b="1" dirty="0">
              <a:ln>
                <a:solidFill>
                  <a:schemeClr val="accent3">
                    <a:lumMod val="40000"/>
                    <a:lumOff val="60000"/>
                  </a:schemeClr>
                </a:solidFill>
              </a:ln>
              <a:solidFill>
                <a:schemeClr val="tx1">
                  <a:lumMod val="95000"/>
                  <a:lumOff val="5000"/>
                </a:schemeClr>
              </a:solidFill>
            </a:endParaRPr>
          </a:p>
        </p:txBody>
      </p:sp>
      <p:sp>
        <p:nvSpPr>
          <p:cNvPr id="5" name="TextBox 4">
            <a:extLst>
              <a:ext uri="{FF2B5EF4-FFF2-40B4-BE49-F238E27FC236}">
                <a16:creationId xmlns:a16="http://schemas.microsoft.com/office/drawing/2014/main" id="{FA71D532-5460-8976-FAF0-9DB68D70C38C}"/>
              </a:ext>
            </a:extLst>
          </p:cNvPr>
          <p:cNvSpPr txBox="1"/>
          <p:nvPr/>
        </p:nvSpPr>
        <p:spPr>
          <a:xfrm>
            <a:off x="532659" y="1130085"/>
            <a:ext cx="11443317" cy="5145768"/>
          </a:xfrm>
          <a:prstGeom prst="rect">
            <a:avLst/>
          </a:prstGeom>
          <a:noFill/>
        </p:spPr>
        <p:txBody>
          <a:bodyPr wrap="square">
            <a:spAutoFit/>
          </a:bodyPr>
          <a:lstStyle/>
          <a:p>
            <a:pPr marL="285750" indent="-285750" algn="just">
              <a:lnSpc>
                <a:spcPct val="150000"/>
              </a:lnSpc>
              <a:buFont typeface="Wingdings" panose="05000000000000000000" pitchFamily="2" charset="2"/>
              <a:buChar char="v"/>
            </a:pPr>
            <a:r>
              <a:rPr lang="en-IN" sz="1700" dirty="0"/>
              <a:t>The total revenue generated from document registration in Telangana is 295.23 billion rupees. </a:t>
            </a:r>
            <a:r>
              <a:rPr lang="en-IN" sz="1700" dirty="0" err="1"/>
              <a:t>Rangareddy</a:t>
            </a:r>
            <a:r>
              <a:rPr lang="en-IN" sz="1700" dirty="0"/>
              <a:t> district accounts for 36.6% of this revenue, followed by </a:t>
            </a:r>
            <a:r>
              <a:rPr lang="en-IN" sz="1700" dirty="0" err="1"/>
              <a:t>Medchal</a:t>
            </a:r>
            <a:r>
              <a:rPr lang="en-IN" sz="1700" dirty="0"/>
              <a:t> </a:t>
            </a:r>
            <a:r>
              <a:rPr lang="en-IN" sz="1700" dirty="0" err="1"/>
              <a:t>Malkajgiri</a:t>
            </a:r>
            <a:r>
              <a:rPr lang="en-IN" sz="1700" dirty="0"/>
              <a:t> (21.8%), Hyderabad (13.0%), </a:t>
            </a:r>
            <a:r>
              <a:rPr lang="en-IN" sz="1700" dirty="0" err="1"/>
              <a:t>Sangareddy</a:t>
            </a:r>
            <a:r>
              <a:rPr lang="en-IN" sz="1700" dirty="0"/>
              <a:t> (7.5%), and </a:t>
            </a:r>
            <a:r>
              <a:rPr lang="en-IN" sz="1700" dirty="0" err="1"/>
              <a:t>Hanumakonda</a:t>
            </a:r>
            <a:r>
              <a:rPr lang="en-IN" sz="1700" dirty="0"/>
              <a:t> (14.1%).</a:t>
            </a:r>
          </a:p>
          <a:p>
            <a:pPr marL="285750" indent="-285750" algn="just">
              <a:lnSpc>
                <a:spcPct val="150000"/>
              </a:lnSpc>
              <a:buFont typeface="Wingdings" panose="05000000000000000000" pitchFamily="2" charset="2"/>
              <a:buChar char="v"/>
            </a:pPr>
            <a:r>
              <a:rPr lang="en-US" sz="1700" dirty="0"/>
              <a:t>The revenue generated from document registration is a significant contributor to the economy of Telangana. It is used to fund a variety of government programs and services.</a:t>
            </a:r>
          </a:p>
          <a:p>
            <a:pPr marL="285750" indent="-285750" algn="just">
              <a:lnSpc>
                <a:spcPct val="150000"/>
              </a:lnSpc>
              <a:buFont typeface="Wingdings" panose="05000000000000000000" pitchFamily="2" charset="2"/>
              <a:buChar char="v"/>
            </a:pPr>
            <a:r>
              <a:rPr lang="en-US" sz="1700" dirty="0"/>
              <a:t>The high revenue generated from document registration is </a:t>
            </a:r>
            <a:r>
              <a:rPr lang="en-US" sz="1700" dirty="0" err="1"/>
              <a:t>Rangareddy</a:t>
            </a:r>
            <a:r>
              <a:rPr lang="en-US" sz="1700" dirty="0"/>
              <a:t> district which is likely due to its large population and its status as a major commercial and industrial hub.</a:t>
            </a:r>
          </a:p>
          <a:p>
            <a:pPr marL="285750" indent="-285750" algn="just">
              <a:lnSpc>
                <a:spcPct val="150000"/>
              </a:lnSpc>
              <a:buFont typeface="Wingdings" panose="05000000000000000000" pitchFamily="2" charset="2"/>
              <a:buChar char="v"/>
            </a:pPr>
            <a:r>
              <a:rPr lang="en-US" sz="1700" dirty="0" err="1"/>
              <a:t>Medchal</a:t>
            </a:r>
            <a:r>
              <a:rPr lang="en-US" sz="1700" dirty="0"/>
              <a:t> </a:t>
            </a:r>
            <a:r>
              <a:rPr lang="en-US" sz="1700" dirty="0" err="1"/>
              <a:t>Malkajgiri</a:t>
            </a:r>
            <a:r>
              <a:rPr lang="en-US" sz="1700" dirty="0"/>
              <a:t> district is also a major commercial and industrial hub, and it is home to the Rajiv Gandhi International Airport. Hyderabad is the capital of Telangana and is home to a number of government offices and educational institutions. </a:t>
            </a:r>
            <a:r>
              <a:rPr lang="en-US" sz="1700" dirty="0" err="1"/>
              <a:t>Sangareddy</a:t>
            </a:r>
            <a:r>
              <a:rPr lang="en-US" sz="1700" dirty="0"/>
              <a:t> district is home to a number of manufacturing industries. </a:t>
            </a:r>
            <a:r>
              <a:rPr lang="en-US" sz="1700" dirty="0" err="1"/>
              <a:t>Hanumakonda</a:t>
            </a:r>
            <a:r>
              <a:rPr lang="en-US" sz="1700" dirty="0"/>
              <a:t> district is a major agricultural district.</a:t>
            </a:r>
          </a:p>
          <a:p>
            <a:pPr marL="285750" indent="-285750" algn="just">
              <a:lnSpc>
                <a:spcPct val="150000"/>
              </a:lnSpc>
              <a:buFont typeface="Wingdings" panose="05000000000000000000" pitchFamily="2" charset="2"/>
              <a:buChar char="v"/>
            </a:pPr>
            <a:r>
              <a:rPr lang="en-US" sz="1700" dirty="0"/>
              <a:t>The revenue generated from document registration is likely to continue to grow in Telangana in the coming years. This is due to the state's growing population and economy.</a:t>
            </a:r>
            <a:endParaRPr lang="en-IN" sz="1700" dirty="0"/>
          </a:p>
        </p:txBody>
      </p:sp>
    </p:spTree>
    <p:extLst>
      <p:ext uri="{BB962C8B-B14F-4D97-AF65-F5344CB8AC3E}">
        <p14:creationId xmlns:p14="http://schemas.microsoft.com/office/powerpoint/2010/main" val="1153688582"/>
      </p:ext>
    </p:extLst>
  </p:cSld>
  <p:clrMapOvr>
    <a:masterClrMapping/>
  </p:clrMapOvr>
</p:sld>
</file>

<file path=ppt/theme/theme1.xml><?xml version="1.0" encoding="utf-8"?>
<a:theme xmlns:a="http://schemas.openxmlformats.org/drawingml/2006/main" name="Custom">
  <a:themeElements>
    <a:clrScheme name="Custom 34">
      <a:dk1>
        <a:sysClr val="windowText" lastClr="000000"/>
      </a:dk1>
      <a:lt1>
        <a:sysClr val="window" lastClr="FFFFFF"/>
      </a:lt1>
      <a:dk2>
        <a:srgbClr val="39302A"/>
      </a:dk2>
      <a:lt2>
        <a:srgbClr val="E5DEDB"/>
      </a:lt2>
      <a:accent1>
        <a:srgbClr val="EC7016"/>
      </a:accent1>
      <a:accent2>
        <a:srgbClr val="F8931D"/>
      </a:accent2>
      <a:accent3>
        <a:srgbClr val="CE8D3E"/>
      </a:accent3>
      <a:accent4>
        <a:srgbClr val="E64823"/>
      </a:accent4>
      <a:accent5>
        <a:srgbClr val="FFCA08"/>
      </a:accent5>
      <a:accent6>
        <a:srgbClr val="9C6A6A"/>
      </a:accent6>
      <a:hlink>
        <a:srgbClr val="2998E3"/>
      </a:hlink>
      <a:folHlink>
        <a:srgbClr val="7F723D"/>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F5B7AB07-F859-4656-A1C1-DAFCFA0ACA4B}" vid="{A6E2497D-935A-4CFD-B9FD-6DCB15FA68BF}"/>
    </a:ext>
  </a:extLst>
</a:theme>
</file>

<file path=ppt/theme/themeOverride1.xml><?xml version="1.0" encoding="utf-8"?>
<a:themeOverride xmlns:a="http://schemas.openxmlformats.org/drawingml/2006/main">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themeOverride>
</file>

<file path=ppt/theme/themeOverride2.xml><?xml version="1.0" encoding="utf-8"?>
<a:themeOverride xmlns:a="http://schemas.openxmlformats.org/drawingml/2006/main">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7" ma:contentTypeDescription="Create a new document." ma:contentTypeScope="" ma:versionID="c6f9a84f66a9c8b9a21755b9ffafb945">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27df39e3e7036dff54f89ddd5805ce72"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_ip_UnifiedCompliancePolicyUIAction xmlns="http://schemas.microsoft.com/sharepoint/v3" xsi:nil="true"/>
    <Image xmlns="71af3243-3dd4-4a8d-8c0d-dd76da1f02a5">
      <Url xsi:nil="true"/>
      <Description xsi:nil="true"/>
    </Image>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documentManagement>
</p:properties>
</file>

<file path=customXml/itemProps1.xml><?xml version="1.0" encoding="utf-8"?>
<ds:datastoreItem xmlns:ds="http://schemas.openxmlformats.org/officeDocument/2006/customXml" ds:itemID="{AA3F7EDC-E5B4-4BBC-9D2A-CBE6D46C37AD}">
  <ds:schemaRefs>
    <ds:schemaRef ds:uri="http://schemas.microsoft.com/sharepoint/v3/contenttype/forms"/>
  </ds:schemaRefs>
</ds:datastoreItem>
</file>

<file path=customXml/itemProps2.xml><?xml version="1.0" encoding="utf-8"?>
<ds:datastoreItem xmlns:ds="http://schemas.openxmlformats.org/officeDocument/2006/customXml" ds:itemID="{D2957789-34B8-480C-AF9B-3EB54B9E5C9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A03EEFF0-FB57-4CB4-8BFC-DF397689E2ED}">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docProps/app.xml><?xml version="1.0" encoding="utf-8"?>
<Properties xmlns="http://schemas.openxmlformats.org/officeDocument/2006/extended-properties" xmlns:vt="http://schemas.openxmlformats.org/officeDocument/2006/docPropsVTypes">
  <Template>{1BCFDC16-7D12-4A2D-B35D-26C22A5BD2E7}tf22712842_win32</Template>
  <TotalTime>4082</TotalTime>
  <Words>4377</Words>
  <Application>Microsoft Office PowerPoint</Application>
  <PresentationFormat>Widescreen</PresentationFormat>
  <Paragraphs>242</Paragraphs>
  <Slides>54</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54</vt:i4>
      </vt:variant>
    </vt:vector>
  </HeadingPairs>
  <TitlesOfParts>
    <vt:vector size="64" baseType="lpstr">
      <vt:lpstr>Adobe Gothic Std B</vt:lpstr>
      <vt:lpstr>Adobe Garamond Pro Bold</vt:lpstr>
      <vt:lpstr>Adobe Hebrew</vt:lpstr>
      <vt:lpstr>Arial</vt:lpstr>
      <vt:lpstr>Bookman Old Style</vt:lpstr>
      <vt:lpstr>Calibri</vt:lpstr>
      <vt:lpstr>Franklin Gothic Book</vt:lpstr>
      <vt:lpstr>Google Sans</vt:lpstr>
      <vt:lpstr>Wingdings</vt:lpstr>
      <vt:lpstr>Custom</vt:lpstr>
      <vt:lpstr>Telangana Growth Analysis</vt:lpstr>
      <vt:lpstr>                         Contents</vt:lpstr>
      <vt:lpstr>   Introduction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Telangana Growth Analysis</dc:title>
  <dc:creator>Hemanth .</dc:creator>
  <cp:lastModifiedBy>Hemanth .</cp:lastModifiedBy>
  <cp:revision>142</cp:revision>
  <dcterms:created xsi:type="dcterms:W3CDTF">2023-09-06T11:56:29Z</dcterms:created>
  <dcterms:modified xsi:type="dcterms:W3CDTF">2023-09-26T08:21:23Z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